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theme/theme2.xml" Type="http://schemas.openxmlformats.org/officeDocument/2006/relationships/theme" Id="rId1"/><Relationship Target="slides/slide8.xml" Type="http://schemas.openxmlformats.org/officeDocument/2006/relationships/slide" Id="rId1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826000" x="762000"/>
            <a:ext cy="4572000" cx="6096000"/>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 name="Shape 24"/>
        <p:cNvGrpSpPr/>
        <p:nvPr/>
      </p:nvGrpSpPr>
      <p:grpSpPr>
        <a:xfrm>
          <a:off y="0" x="0"/>
          <a:ext cy="0" cx="0"/>
          <a:chOff y="0" x="0"/>
          <a:chExt cy="0" cx="0"/>
        </a:xfrm>
      </p:grpSpPr>
      <p:sp>
        <p:nvSpPr>
          <p:cNvPr id="25" name="Shape 2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6" name="Shape 26"/>
          <p:cNvSpPr txBox="1"/>
          <p:nvPr>
            <p:ph idx="1" type="body"/>
          </p:nvPr>
        </p:nvSpPr>
        <p:spPr>
          <a:xfrm>
            <a:off y="4826000" x="762000"/>
            <a:ext cy="4572000" cx="6096000"/>
          </a:xfrm>
          <a:prstGeom prst="rect">
            <a:avLst/>
          </a:prstGeom>
        </p:spPr>
        <p:txBody>
          <a:bodyPr bIns="91425" rIns="91425" lIns="91425" tIns="91425" anchor="t" anchorCtr="0">
            <a:noAutofit/>
          </a:bodyPr>
          <a:lstStyle/>
          <a:p>
            <a:pPr rtl="0">
              <a:lnSpc>
                <a:spcPct val="100000"/>
              </a:lnSpc>
              <a:buNone/>
            </a:pPr>
            <a:r>
              <a:rPr sz="1466" lang="en-US">
                <a:solidFill>
                  <a:srgbClr val="000000"/>
                </a:solidFill>
                <a:latin typeface="Arial"/>
                <a:ea typeface="Arial"/>
                <a:cs typeface="Arial"/>
                <a:sym typeface="Arial"/>
              </a:rPr>
              <a:t>Inquiry questions: Which link should I follow? Which search result has what I need?</a:t>
            </a:r>
          </a:p>
          <a:p>
            <a:r>
              <a:t/>
            </a:r>
          </a:p>
          <a:p>
            <a:pPr rtl="0" lvl="0" marR="0" indent="-220133" marL="381000">
              <a:lnSpc>
                <a:spcPct val="100000"/>
              </a:lnSpc>
              <a:spcBef>
                <a:spcPts val="0"/>
              </a:spcBef>
              <a:spcAft>
                <a:spcPts val="0"/>
              </a:spcAft>
              <a:buClr>
                <a:srgbClr val="000000"/>
              </a:buClr>
              <a:buSzPct val="296296"/>
              <a:buFont typeface="Arial"/>
              <a:buChar char="•"/>
            </a:pPr>
            <a:r>
              <a:rPr sz="1466" lang="en-US">
                <a:solidFill>
                  <a:srgbClr val="000000"/>
                </a:solidFill>
                <a:latin typeface="Arial"/>
                <a:ea typeface="Arial"/>
                <a:cs typeface="Arial"/>
                <a:sym typeface="Arial"/>
              </a:rPr>
              <a:t>Students will learn to understand what the different parts of search results suggest about the content of the pages they offer.</a:t>
            </a:r>
          </a:p>
          <a:p>
            <a:pPr rtl="0" lvl="0" marR="0" indent="-220133" marL="381000">
              <a:lnSpc>
                <a:spcPct val="100000"/>
              </a:lnSpc>
              <a:spcBef>
                <a:spcPts val="0"/>
              </a:spcBef>
              <a:spcAft>
                <a:spcPts val="0"/>
              </a:spcAft>
              <a:buClr>
                <a:srgbClr val="000000"/>
              </a:buClr>
              <a:buSzPct val="296296"/>
              <a:buFont typeface="Arial"/>
              <a:buChar char="•"/>
            </a:pPr>
            <a:r>
              <a:rPr sz="1466" lang="en-US">
                <a:solidFill>
                  <a:srgbClr val="000000"/>
                </a:solidFill>
                <a:latin typeface="Arial"/>
                <a:ea typeface="Arial"/>
                <a:cs typeface="Arial"/>
                <a:sym typeface="Arial"/>
              </a:rPr>
              <a:t>Students will learn to interpret these results in order to pick the best sources without reading every page.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33" name="Shape 133"/>
          <p:cNvSpPr txBox="1"/>
          <p:nvPr>
            <p:ph idx="1" type="body"/>
          </p:nvPr>
        </p:nvSpPr>
        <p:spPr>
          <a:xfrm>
            <a:off y="4826000" x="762000"/>
            <a:ext cy="4572000" cx="6096000"/>
          </a:xfrm>
          <a:prstGeom prst="rect">
            <a:avLst/>
          </a:prstGeom>
        </p:spPr>
        <p:txBody>
          <a:bodyPr bIns="91425" rIns="91425" lIns="91425" tIns="91425" anchor="t" anchorCtr="0">
            <a:noAutofit/>
          </a:bodyPr>
          <a:lstStyle/>
          <a:p>
            <a:pPr rtl="0">
              <a:lnSpc>
                <a:spcPct val="100000"/>
              </a:lnSpc>
              <a:buNone/>
            </a:pPr>
            <a:r>
              <a:rPr sz="1466" lang="en-US">
                <a:solidFill>
                  <a:srgbClr val="000000"/>
                </a:solidFill>
                <a:latin typeface="Arial"/>
                <a:ea typeface="Arial"/>
                <a:cs typeface="Arial"/>
                <a:sym typeface="Arial"/>
              </a:rPr>
              <a:t>The first step in picking a link is thinking about what you see. </a:t>
            </a:r>
          </a:p>
          <a:p>
            <a:r>
              <a:t/>
            </a:r>
          </a:p>
          <a:p>
            <a:pPr rtl="0">
              <a:lnSpc>
                <a:spcPct val="100000"/>
              </a:lnSpc>
              <a:buNone/>
            </a:pPr>
            <a:r>
              <a:rPr sz="1466" lang="en-US">
                <a:solidFill>
                  <a:srgbClr val="000000"/>
                </a:solidFill>
                <a:latin typeface="Arial"/>
                <a:ea typeface="Arial"/>
                <a:cs typeface="Arial"/>
                <a:sym typeface="Arial"/>
              </a:rPr>
              <a:t>Look at the two search results.</a:t>
            </a:r>
          </a:p>
          <a:p>
            <a:r>
              <a:t/>
            </a:r>
          </a:p>
          <a:p>
            <a:pPr rtl="0">
              <a:lnSpc>
                <a:spcPct val="100000"/>
              </a:lnSpc>
              <a:buNone/>
            </a:pPr>
            <a:r>
              <a:rPr sz="1466" lang="en-US">
                <a:solidFill>
                  <a:srgbClr val="000000"/>
                </a:solidFill>
                <a:latin typeface="Arial"/>
                <a:ea typeface="Arial"/>
                <a:cs typeface="Arial"/>
                <a:sym typeface="Arial"/>
              </a:rPr>
              <a:t>Discuss what clues students see that help them decide which would be good to click.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54" name="Shape 15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4" name="Shape 194"/>
        <p:cNvGrpSpPr/>
        <p:nvPr/>
      </p:nvGrpSpPr>
      <p:grpSpPr>
        <a:xfrm>
          <a:off y="0" x="0"/>
          <a:ext cy="0" cx="0"/>
          <a:chOff y="0" x="0"/>
          <a:chExt cy="0" cx="0"/>
        </a:xfrm>
      </p:grpSpPr>
      <p:sp>
        <p:nvSpPr>
          <p:cNvPr id="195" name="Shape 19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96" name="Shape 19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06" name="Shape 206"/>
          <p:cNvSpPr txBox="1"/>
          <p:nvPr>
            <p:ph idx="1" type="body"/>
          </p:nvPr>
        </p:nvSpPr>
        <p:spPr>
          <a:xfrm>
            <a:off y="4826000" x="762000"/>
            <a:ext cy="4572000" cx="6096000"/>
          </a:xfrm>
          <a:prstGeom prst="rect">
            <a:avLst/>
          </a:prstGeom>
        </p:spPr>
        <p:txBody>
          <a:bodyPr bIns="91425" rIns="91425" lIns="91425" tIns="91425" anchor="t" anchorCtr="0">
            <a:noAutofit/>
          </a:bodyPr>
          <a:lstStyle/>
          <a:p>
            <a:pPr rtl="0">
              <a:lnSpc>
                <a:spcPct val="100000"/>
              </a:lnSpc>
              <a:buNone/>
            </a:pPr>
            <a:r>
              <a:rPr sz="1466" lang="en-US">
                <a:solidFill>
                  <a:srgbClr val="000000"/>
                </a:solidFill>
                <a:latin typeface="Arial"/>
                <a:ea typeface="Arial"/>
                <a:cs typeface="Arial"/>
                <a:sym typeface="Arial"/>
              </a:rPr>
              <a:t>Instant Search  </a:t>
            </a:r>
          </a:p>
          <a:p>
            <a:r>
              <a:t/>
            </a:r>
          </a:p>
          <a:p>
            <a:pPr rtl="0">
              <a:lnSpc>
                <a:spcPct val="100000"/>
              </a:lnSpc>
              <a:buNone/>
            </a:pPr>
            <a:r>
              <a:rPr sz="1466" lang="en-US">
                <a:solidFill>
                  <a:srgbClr val="000000"/>
                </a:solidFill>
                <a:latin typeface="Arial"/>
                <a:ea typeface="Arial"/>
                <a:cs typeface="Arial"/>
                <a:sym typeface="Arial"/>
              </a:rPr>
              <a:t>Type slowly: </a:t>
            </a:r>
          </a:p>
          <a:p>
            <a:pPr rtl="0">
              <a:lnSpc>
                <a:spcPct val="100000"/>
              </a:lnSpc>
              <a:buNone/>
            </a:pPr>
            <a:r>
              <a:rPr sz="1466" lang="en-US">
                <a:solidFill>
                  <a:srgbClr val="000000"/>
                </a:solidFill>
                <a:latin typeface="Arial"/>
                <a:ea typeface="Arial"/>
                <a:cs typeface="Arial"/>
                <a:sym typeface="Arial"/>
              </a:rPr>
              <a:t>[colonial life in america] </a:t>
            </a:r>
          </a:p>
          <a:p>
            <a:r>
              <a:t/>
            </a:r>
          </a:p>
          <a:p>
            <a:pPr rtl="0">
              <a:lnSpc>
                <a:spcPct val="100000"/>
              </a:lnSpc>
              <a:buNone/>
            </a:pPr>
            <a:r>
              <a:rPr sz="1466" lang="en-US">
                <a:solidFill>
                  <a:srgbClr val="000000"/>
                </a:solidFill>
                <a:latin typeface="Arial"/>
                <a:ea typeface="Arial"/>
                <a:cs typeface="Arial"/>
                <a:sym typeface="Arial"/>
              </a:rPr>
              <a:t>Let students observe how results change--not relevant, relevant, not relevant, relevant.....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19" name="Shape 219"/>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226" name="Shape 226"/>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 name="Shape 30"/>
        <p:cNvGrpSpPr/>
        <p:nvPr/>
      </p:nvGrpSpPr>
      <p:grpSpPr>
        <a:xfrm>
          <a:off y="0" x="0"/>
          <a:ext cy="0" cx="0"/>
          <a:chOff y="0" x="0"/>
          <a:chExt cy="0" cx="0"/>
        </a:xfrm>
      </p:grpSpPr>
      <p:sp>
        <p:nvSpPr>
          <p:cNvPr id="31" name="Shape 3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32" name="Shape 32"/>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43" name="Shape 43"/>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The teacher explains: </a:t>
            </a:r>
          </a:p>
          <a:p>
            <a:r>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"If you were cutting up a pineapple for the first time, how would you learn to do it?"</a:t>
            </a:r>
          </a:p>
          <a:p>
            <a:r>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Students guess how to search and anticipate how to read the search results. </a:t>
            </a:r>
          </a:p>
          <a:p>
            <a:r>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For example, the query [cut pineapple] brings back a full screen of videos that show exactly how to do that successfully.</a:t>
            </a:r>
          </a:p>
          <a:p>
            <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2" name="Shape 52"/>
        <p:cNvGrpSpPr/>
        <p:nvPr/>
      </p:nvGrpSpPr>
      <p:grpSpPr>
        <a:xfrm>
          <a:off y="0" x="0"/>
          <a:ext cy="0" cx="0"/>
          <a:chOff y="0" x="0"/>
          <a:chExt cy="0" cx="0"/>
        </a:xfrm>
      </p:grpSpPr>
      <p:sp>
        <p:nvSpPr>
          <p:cNvPr id="53" name="Shape 5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54" name="Shape 54"/>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rtl="0" marR="0" indent="0" marL="0">
              <a:lnSpc>
                <a:spcPct val="100000"/>
              </a:lnSpc>
              <a:spcBef>
                <a:spcPts val="0"/>
              </a:spcBef>
              <a:spcAft>
                <a:spcPts val="0"/>
              </a:spcAft>
              <a:buNone/>
            </a:pPr>
            <a:r>
              <a:rPr sz="1466" lang="en-US" i="0">
                <a:solidFill>
                  <a:srgbClr val="000000"/>
                </a:solidFill>
                <a:latin typeface="arial"/>
                <a:ea typeface="arial"/>
                <a:cs typeface="arial"/>
                <a:sym typeface="arial"/>
              </a:rPr>
              <a:t>Then teacher explains: </a:t>
            </a:r>
          </a:p>
          <a:p>
            <a:r>
              <a:t/>
            </a:r>
          </a:p>
          <a:p>
            <a:pPr algn="l" rtl="0" marR="0" indent="0" marL="0">
              <a:lnSpc>
                <a:spcPct val="100000"/>
              </a:lnSpc>
              <a:spcBef>
                <a:spcPts val="0"/>
              </a:spcBef>
              <a:spcAft>
                <a:spcPts val="0"/>
              </a:spcAft>
              <a:buNone/>
            </a:pPr>
            <a:r>
              <a:rPr sz="1466" lang="en-US" i="0">
                <a:solidFill>
                  <a:srgbClr val="000000"/>
                </a:solidFill>
                <a:latin typeface="arial"/>
                <a:ea typeface="arial"/>
                <a:cs typeface="arial"/>
                <a:sym typeface="arial"/>
              </a:rPr>
              <a:t>“Now, let’s say you want to get a pet dog, but you think you want a pure-breed so you can compete in dog shows. If you search for what different breeds of dogs there are, how do you pick which page to visit?” </a:t>
            </a:r>
          </a:p>
          <a:p>
            <a:r>
              <a:t/>
            </a:r>
          </a:p>
          <a:p>
            <a:pPr algn="l" rtl="0" marR="0" indent="0" marL="0">
              <a:lnSpc>
                <a:spcPct val="100000"/>
              </a:lnSpc>
              <a:spcBef>
                <a:spcPts val="0"/>
              </a:spcBef>
              <a:spcAft>
                <a:spcPts val="0"/>
              </a:spcAft>
              <a:buNone/>
            </a:pPr>
            <a:r>
              <a:rPr sz="1466" lang="en-US" i="0">
                <a:solidFill>
                  <a:srgbClr val="000000"/>
                </a:solidFill>
                <a:latin typeface="arial"/>
                <a:ea typeface="arial"/>
                <a:cs typeface="arial"/>
                <a:sym typeface="arial"/>
              </a:rPr>
              <a:t>Brings back pages:</a:t>
            </a:r>
          </a:p>
          <a:p>
            <a:pPr algn="l" rtl="0" lvl="0" marR="0" indent="-220133" marL="381000">
              <a:lnSpc>
                <a:spcPct val="100000"/>
              </a:lnSpc>
              <a:spcBef>
                <a:spcPts val="0"/>
              </a:spcBef>
              <a:spcAft>
                <a:spcPts val="0"/>
              </a:spcAft>
              <a:buClr>
                <a:srgbClr val="000000"/>
              </a:buClr>
              <a:buSzPct val="296296"/>
              <a:buFont typeface="Arial"/>
              <a:buChar char="•"/>
            </a:pPr>
            <a:r>
              <a:rPr sz="1466" lang="en-US" i="0">
                <a:solidFill>
                  <a:srgbClr val="000000"/>
                </a:solidFill>
                <a:latin typeface="arial"/>
                <a:ea typeface="arial"/>
                <a:cs typeface="arial"/>
                <a:sym typeface="arial"/>
              </a:rPr>
              <a:t>snippets indicate various numbers of types of breeds (one indicates “over 195,” another “over 300”)</a:t>
            </a:r>
            <a:r>
              <a:rPr sz="1466" lang="en-US">
                <a:solidFill>
                  <a:srgbClr val="000000"/>
                </a:solidFill>
                <a:latin typeface="arial"/>
                <a:ea typeface="arial"/>
                <a:cs typeface="arial"/>
                <a:sym typeface="arial"/>
              </a:rPr>
              <a:t> </a:t>
            </a:r>
          </a:p>
          <a:p>
            <a:pPr algn="l" rtl="0" lvl="0" marR="0" indent="-220133" marL="381000">
              <a:lnSpc>
                <a:spcPct val="100000"/>
              </a:lnSpc>
              <a:spcBef>
                <a:spcPts val="0"/>
              </a:spcBef>
              <a:spcAft>
                <a:spcPts val="0"/>
              </a:spcAft>
              <a:buClr>
                <a:srgbClr val="000000"/>
              </a:buClr>
              <a:buSzPct val="296296"/>
              <a:buFont typeface="Arial"/>
              <a:buChar char="•"/>
            </a:pPr>
            <a:r>
              <a:rPr sz="1466" lang="en-US" i="0">
                <a:solidFill>
                  <a:srgbClr val="000000"/>
                </a:solidFill>
                <a:latin typeface="arial"/>
                <a:ea typeface="arial"/>
                <a:cs typeface="arial"/>
                <a:sym typeface="arial"/>
              </a:rPr>
              <a:t>middle of the page is the American Kennel Club, which speaks of “recognized” breeds</a:t>
            </a:r>
          </a:p>
          <a:p>
            <a:r>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Ask what language indicates about why the website owner is talking about different breeds of dogs. </a:t>
            </a:r>
          </a:p>
          <a:p>
            <a:r>
              <a:t/>
            </a:r>
          </a:p>
          <a:p>
            <a:r>
              <a:t/>
            </a:r>
          </a:p>
          <a:p>
            <a:pPr algn="l" rtl="0" marR="0" indent="0" marL="0">
              <a:lnSpc>
                <a:spcPct val="100000"/>
              </a:lnSpc>
              <a:spcBef>
                <a:spcPts val="0"/>
              </a:spcBef>
              <a:spcAft>
                <a:spcPts val="0"/>
              </a:spcAft>
              <a:buNone/>
            </a:pPr>
            <a:r>
              <a:rPr sz="1466" lang="en-US" i="0">
                <a:solidFill>
                  <a:srgbClr val="000000"/>
                </a:solidFill>
                <a:latin typeface="arial"/>
                <a:ea typeface="arial"/>
                <a:cs typeface="arial"/>
                <a:sym typeface="arial"/>
              </a:rPr>
              <a:t>Alternatively, the teacher could have a search page open and take student guesses, but do not click on the links.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63" name="Shape 63"/>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rtl="0" marR="0" indent="0" marL="0">
              <a:lnSpc>
                <a:spcPct val="100000"/>
              </a:lnSpc>
              <a:spcBef>
                <a:spcPts val="0"/>
              </a:spcBef>
              <a:spcAft>
                <a:spcPts val="0"/>
              </a:spcAft>
              <a:buNone/>
            </a:pPr>
            <a:r>
              <a:rPr b="1" sz="1466" lang="en-US">
                <a:solidFill>
                  <a:srgbClr val="000000"/>
                </a:solidFill>
                <a:latin typeface="Arial"/>
                <a:ea typeface="Arial"/>
                <a:cs typeface="Arial"/>
                <a:sym typeface="Arial"/>
              </a:rPr>
              <a:t>Discussion questions: </a:t>
            </a:r>
          </a:p>
          <a:p>
            <a:pPr algn="l" rtl="0" marR="0" indent="0" marL="0">
              <a:lnSpc>
                <a:spcPct val="100000"/>
              </a:lnSpc>
              <a:spcBef>
                <a:spcPts val="0"/>
              </a:spcBef>
              <a:spcAft>
                <a:spcPts val="0"/>
              </a:spcAft>
              <a:buNone/>
            </a:pPr>
            <a:r>
              <a:rPr b="1" sz="1466" lang="en-US">
                <a:solidFill>
                  <a:srgbClr val="0B5394"/>
                </a:solidFill>
                <a:latin typeface="Arial"/>
                <a:ea typeface="Arial"/>
                <a:cs typeface="Arial"/>
                <a:sym typeface="Arial"/>
              </a:rPr>
              <a:t>*</a:t>
            </a:r>
            <a:r>
              <a:rPr sz="1466" lang="en-US">
                <a:solidFill>
                  <a:srgbClr val="000000"/>
                </a:solidFill>
                <a:latin typeface="Arial"/>
                <a:ea typeface="Arial"/>
                <a:cs typeface="Arial"/>
                <a:sym typeface="Arial"/>
              </a:rPr>
              <a:t>How does Google search work? What do these search features mean?</a:t>
            </a:r>
          </a:p>
          <a:p>
            <a:pPr algn="l" rtl="0" marR="0" indent="0" marL="0">
              <a:lnSpc>
                <a:spcPct val="100000"/>
              </a:lnSpc>
              <a:spcBef>
                <a:spcPts val="0"/>
              </a:spcBef>
              <a:spcAft>
                <a:spcPts val="0"/>
              </a:spcAft>
              <a:buNone/>
            </a:pPr>
            <a:r>
              <a:rPr b="1" sz="1466" lang="en-US">
                <a:solidFill>
                  <a:srgbClr val="0B5394"/>
                </a:solidFill>
                <a:latin typeface="Arial"/>
                <a:ea typeface="Arial"/>
                <a:cs typeface="Arial"/>
                <a:sym typeface="Arial"/>
              </a:rPr>
              <a:t>*</a:t>
            </a:r>
            <a:r>
              <a:rPr sz="1466" lang="en-US">
                <a:solidFill>
                  <a:srgbClr val="000000"/>
                </a:solidFill>
                <a:latin typeface="Arial"/>
                <a:ea typeface="Arial"/>
                <a:cs typeface="Arial"/>
                <a:sym typeface="Arial"/>
              </a:rPr>
              <a:t>How can they help you decide which link to follow?</a:t>
            </a:r>
          </a:p>
          <a:p>
            <a:r>
              <a:t/>
            </a:r>
          </a:p>
          <a:p>
            <a:pPr algn="l" rtl="0" marR="0" indent="0" marL="0">
              <a:lnSpc>
                <a:spcPct val="100000"/>
              </a:lnSpc>
              <a:spcBef>
                <a:spcPts val="0"/>
              </a:spcBef>
              <a:spcAft>
                <a:spcPts val="0"/>
              </a:spcAft>
              <a:buNone/>
            </a:pPr>
            <a:r>
              <a:rPr b="1" sz="1466" lang="en-US">
                <a:solidFill>
                  <a:srgbClr val="0B5394"/>
                </a:solidFill>
                <a:latin typeface="Arial"/>
                <a:ea typeface="Arial"/>
                <a:cs typeface="Arial"/>
                <a:sym typeface="Arial"/>
              </a:rPr>
              <a:t>*</a:t>
            </a:r>
            <a:r>
              <a:rPr b="1" sz="1466" lang="en-US">
                <a:solidFill>
                  <a:srgbClr val="000000"/>
                </a:solidFill>
                <a:latin typeface="Arial"/>
                <a:ea typeface="Arial"/>
                <a:cs typeface="Arial"/>
                <a:sym typeface="Arial"/>
              </a:rPr>
              <a:t>Search results</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Possible Answers:</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These are the organic search results. The results are not influenced by sponsored links. Google does not sell results rank for search results. Organic search results and sponsored link results work from different and separate servers.</a:t>
            </a:r>
          </a:p>
          <a:p>
            <a:r>
              <a:t/>
            </a:r>
          </a:p>
          <a:p>
            <a:pPr algn="l" rtl="0" marR="0" indent="0" marL="0">
              <a:lnSpc>
                <a:spcPct val="100000"/>
              </a:lnSpc>
              <a:spcBef>
                <a:spcPts val="0"/>
              </a:spcBef>
              <a:spcAft>
                <a:spcPts val="0"/>
              </a:spcAft>
              <a:buNone/>
            </a:pPr>
            <a:r>
              <a:rPr b="1" sz="1466" lang="en-US">
                <a:solidFill>
                  <a:srgbClr val="0B5394"/>
                </a:solidFill>
                <a:latin typeface="Arial"/>
                <a:ea typeface="Arial"/>
                <a:cs typeface="Arial"/>
                <a:sym typeface="Arial"/>
              </a:rPr>
              <a:t>*</a:t>
            </a:r>
            <a:r>
              <a:rPr b="1" sz="1466" lang="en-US">
                <a:solidFill>
                  <a:srgbClr val="000000"/>
                </a:solidFill>
                <a:latin typeface="Arial"/>
                <a:ea typeface="Arial"/>
                <a:cs typeface="Arial"/>
                <a:sym typeface="Arial"/>
              </a:rPr>
              <a:t>Title</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Possible Answers: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The name of the specific page you would visit if you clicked on that link.</a:t>
            </a:r>
          </a:p>
          <a:p>
            <a:r>
              <a:t/>
            </a:r>
          </a:p>
          <a:p>
            <a:pPr algn="l" rtl="0" marR="0" indent="0" marL="0">
              <a:lnSpc>
                <a:spcPct val="100000"/>
              </a:lnSpc>
              <a:spcBef>
                <a:spcPts val="0"/>
              </a:spcBef>
              <a:spcAft>
                <a:spcPts val="0"/>
              </a:spcAft>
              <a:buNone/>
            </a:pPr>
            <a:r>
              <a:rPr b="1" sz="1466" lang="en-US">
                <a:solidFill>
                  <a:srgbClr val="0B5394"/>
                </a:solidFill>
                <a:latin typeface="Arial"/>
                <a:ea typeface="Arial"/>
                <a:cs typeface="Arial"/>
                <a:sym typeface="Arial"/>
              </a:rPr>
              <a:t>*</a:t>
            </a:r>
            <a:r>
              <a:rPr b="1" sz="1466" lang="en-US">
                <a:solidFill>
                  <a:srgbClr val="000000"/>
                </a:solidFill>
                <a:latin typeface="Arial"/>
                <a:ea typeface="Arial"/>
                <a:cs typeface="Arial"/>
                <a:sym typeface="Arial"/>
              </a:rPr>
              <a:t>Snippet</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Possible Answers: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A description of the content that you will find if you click on that search result. It may be written as a description, or it may be segments of the text of the page that show the words from your query.</a:t>
            </a:r>
          </a:p>
          <a:p>
            <a:r>
              <a:t/>
            </a:r>
          </a:p>
          <a:p>
            <a:pPr algn="l" rtl="0" marR="0" indent="0" marL="0">
              <a:lnSpc>
                <a:spcPct val="100000"/>
              </a:lnSpc>
              <a:spcBef>
                <a:spcPts val="0"/>
              </a:spcBef>
              <a:spcAft>
                <a:spcPts val="0"/>
              </a:spcAft>
              <a:buNone/>
            </a:pPr>
            <a:r>
              <a:rPr b="1" sz="1466" lang="en-US">
                <a:solidFill>
                  <a:srgbClr val="0B5394"/>
                </a:solidFill>
                <a:latin typeface="Arial"/>
                <a:ea typeface="Arial"/>
                <a:cs typeface="Arial"/>
                <a:sym typeface="Arial"/>
              </a:rPr>
              <a:t>*</a:t>
            </a:r>
            <a:r>
              <a:rPr b="1" sz="1466" lang="en-US">
                <a:solidFill>
                  <a:srgbClr val="000000"/>
                </a:solidFill>
                <a:latin typeface="Arial"/>
                <a:ea typeface="Arial"/>
                <a:cs typeface="Arial"/>
                <a:sym typeface="Arial"/>
              </a:rPr>
              <a:t>Web address</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Possible Answers: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Also called a URL. The market for the unique location that webpage occupies on the Internet.</a:t>
            </a:r>
          </a:p>
          <a:p>
            <a:r>
              <a:t/>
            </a:r>
          </a:p>
          <a:p>
            <a:pPr algn="l" rtl="0" marR="0" indent="0" marL="0">
              <a:lnSpc>
                <a:spcPct val="100000"/>
              </a:lnSpc>
              <a:spcBef>
                <a:spcPts val="0"/>
              </a:spcBef>
              <a:spcAft>
                <a:spcPts val="0"/>
              </a:spcAft>
              <a:buNone/>
            </a:pPr>
            <a:r>
              <a:rPr b="1" sz="1466" lang="en-US" i="0">
                <a:solidFill>
                  <a:srgbClr val="0B5394"/>
                </a:solidFill>
                <a:latin typeface="Arial"/>
                <a:ea typeface="Arial"/>
                <a:cs typeface="Arial"/>
                <a:sym typeface="Arial"/>
              </a:rPr>
              <a:t>*</a:t>
            </a:r>
            <a:r>
              <a:rPr b="1" sz="1466" lang="en-US" i="0">
                <a:solidFill>
                  <a:srgbClr val="000000"/>
                </a:solidFill>
                <a:latin typeface="Arial"/>
                <a:ea typeface="Arial"/>
                <a:cs typeface="Arial"/>
                <a:sym typeface="Arial"/>
              </a:rPr>
              <a:t>Sponsored links</a:t>
            </a:r>
          </a:p>
          <a:p>
            <a:pPr algn="l" rtl="0" marR="0" indent="0" marL="0">
              <a:lnSpc>
                <a:spcPct val="100000"/>
              </a:lnSpc>
              <a:spcBef>
                <a:spcPts val="0"/>
              </a:spcBef>
              <a:spcAft>
                <a:spcPts val="0"/>
              </a:spcAft>
              <a:buNone/>
            </a:pPr>
            <a:r>
              <a:rPr sz="1466" lang="en-US" i="0">
                <a:solidFill>
                  <a:srgbClr val="000000"/>
                </a:solidFill>
                <a:latin typeface="Arial"/>
                <a:ea typeface="Arial"/>
                <a:cs typeface="Arial"/>
                <a:sym typeface="Arial"/>
              </a:rPr>
              <a:t>Possible Answers: </a:t>
            </a:r>
          </a:p>
          <a:p>
            <a:pPr algn="l" rtl="0" marR="0" indent="0" marL="0">
              <a:lnSpc>
                <a:spcPct val="100000"/>
              </a:lnSpc>
              <a:spcBef>
                <a:spcPts val="0"/>
              </a:spcBef>
              <a:spcAft>
                <a:spcPts val="0"/>
              </a:spcAft>
              <a:buNone/>
            </a:pPr>
            <a:r>
              <a:rPr sz="1466" lang="en-US" i="0">
                <a:solidFill>
                  <a:srgbClr val="000000"/>
                </a:solidFill>
                <a:latin typeface="Arial"/>
                <a:ea typeface="Arial"/>
                <a:cs typeface="Arial"/>
                <a:sym typeface="Arial"/>
              </a:rPr>
              <a:t>Google allows for ads with specific guidelines. Ads must be relevant to the search, not be distracting, and labeled clearly as "Sponsored Links". Google doesn't sell search results.</a:t>
            </a:r>
          </a:p>
          <a:p>
            <a:r>
              <a:t/>
            </a:r>
          </a:p>
          <a:p>
            <a:pPr algn="l" rtl="0" marR="0" indent="0" marL="0">
              <a:lnSpc>
                <a:spcPct val="100000"/>
              </a:lnSpc>
              <a:spcBef>
                <a:spcPts val="0"/>
              </a:spcBef>
              <a:spcAft>
                <a:spcPts val="0"/>
              </a:spcAft>
              <a:buNone/>
            </a:pPr>
            <a:r>
              <a:rPr b="1" sz="1466" lang="en-US" i="0">
                <a:solidFill>
                  <a:srgbClr val="0B5394"/>
                </a:solidFill>
                <a:latin typeface="Arial"/>
                <a:ea typeface="Arial"/>
                <a:cs typeface="Arial"/>
                <a:sym typeface="Arial"/>
              </a:rPr>
              <a:t>*</a:t>
            </a:r>
            <a:r>
              <a:rPr b="1" sz="1466" lang="en-US" i="0">
                <a:solidFill>
                  <a:srgbClr val="000000"/>
                </a:solidFill>
                <a:latin typeface="Arial"/>
                <a:ea typeface="Arial"/>
                <a:cs typeface="Arial"/>
                <a:sym typeface="Arial"/>
              </a:rPr>
              <a:t>Left Panel</a:t>
            </a:r>
          </a:p>
          <a:p>
            <a:pPr algn="l" rtl="0" marR="0" indent="0" marL="0">
              <a:lnSpc>
                <a:spcPct val="100000"/>
              </a:lnSpc>
              <a:spcBef>
                <a:spcPts val="0"/>
              </a:spcBef>
              <a:spcAft>
                <a:spcPts val="0"/>
              </a:spcAft>
              <a:buNone/>
            </a:pPr>
            <a:r>
              <a:rPr sz="1466" lang="en-US" i="0">
                <a:solidFill>
                  <a:srgbClr val="000000"/>
                </a:solidFill>
                <a:latin typeface="Arial"/>
                <a:ea typeface="Arial"/>
                <a:cs typeface="Arial"/>
                <a:sym typeface="Arial"/>
              </a:rPr>
              <a:t>Possible Answers: </a:t>
            </a:r>
          </a:p>
          <a:p>
            <a:pPr algn="l" rtl="0" marR="0" indent="0" marL="0">
              <a:lnSpc>
                <a:spcPct val="100000"/>
              </a:lnSpc>
              <a:spcBef>
                <a:spcPts val="0"/>
              </a:spcBef>
              <a:spcAft>
                <a:spcPts val="0"/>
              </a:spcAft>
              <a:buNone/>
            </a:pPr>
            <a:r>
              <a:rPr sz="1466" lang="en-US" i="0">
                <a:solidFill>
                  <a:srgbClr val="000000"/>
                </a:solidFill>
                <a:latin typeface="Arial"/>
                <a:ea typeface="Arial"/>
                <a:cs typeface="Arial"/>
                <a:sym typeface="Arial"/>
              </a:rPr>
              <a:t>The column of links down the left-hand side of the results screen. It suggests ways you might want to filter your results, and can be opened up to allow you to make a number of choices regarding how your results can be filtered and sorted.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04" name="Shape 104"/>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15" name="Shape 115"/>
          <p:cNvSpPr txBox="1"/>
          <p:nvPr>
            <p:ph idx="1" type="body"/>
          </p:nvPr>
        </p:nvSpPr>
        <p:spPr>
          <a:xfrm>
            <a:off y="4826000" x="762000"/>
            <a:ext cy="4572000" cx="6096000"/>
          </a:xfrm>
          <a:prstGeom prst="rect">
            <a:avLst/>
          </a:prstGeom>
        </p:spPr>
        <p:txBody>
          <a:bodyPr bIns="91425" rIns="91425" lIns="91425" tIns="91425" anchor="t" anchorCtr="0">
            <a:noAutofit/>
          </a:bodyPr>
          <a:lstStyle/>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Google ranks results, showing you those that it thinks best fit your query first. </a:t>
            </a:r>
          </a:p>
          <a:p>
            <a:r>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Google uses a specific calculation to determine both which results and where results appear on the search results page. </a:t>
            </a:r>
          </a:p>
          <a:p>
            <a:r>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This calculation is based on similar (relevant) pages and web pages with hyperlinks to those pages. </a:t>
            </a:r>
          </a:p>
          <a:p>
            <a:r>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So, the more popular and relevant a particular website, the more likely it will be ranked higher and indexed on the results page. </a:t>
            </a:r>
          </a:p>
          <a:p>
            <a:r>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Google search is constantly being revised to make sure the most useful results appear on top. </a:t>
            </a:r>
          </a:p>
          <a:p>
            <a:r>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Funny story: Lead singer of Franz Ferdinand, </a:t>
            </a:r>
            <a:r>
              <a:rPr sz="1466" lang="en-US">
                <a:solidFill>
                  <a:srgbClr val="000000"/>
                </a:solidFill>
                <a:latin typeface="arial"/>
                <a:ea typeface="arial"/>
                <a:cs typeface="arial"/>
                <a:sym typeface="arial"/>
              </a:rPr>
              <a:t>Alex Kapranos, gave interview. </a:t>
            </a:r>
          </a:p>
          <a:p>
            <a:r>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He once said he would know if his band had "made it" when they occupied the first place in the search results! </a:t>
            </a:r>
          </a:p>
          <a:p>
            <a:r>
              <a:t/>
            </a:r>
          </a:p>
          <a:p>
            <a:pPr algn="l" rtl="0" marR="0" indent="0" marL="0">
              <a:lnSpc>
                <a:spcPct val="100000"/>
              </a:lnSpc>
              <a:spcBef>
                <a:spcPts val="0"/>
              </a:spcBef>
              <a:spcAft>
                <a:spcPts val="0"/>
              </a:spcAft>
              <a:buNone/>
            </a:pPr>
            <a:r>
              <a:rPr sz="1466" lang="en-US">
                <a:solidFill>
                  <a:srgbClr val="000000"/>
                </a:solidFill>
                <a:latin typeface="arial"/>
                <a:ea typeface="arial"/>
                <a:cs typeface="arial"/>
                <a:sym typeface="arial"/>
              </a:rPr>
              <a:t>Have they made 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9" name="Shape 119"/>
        <p:cNvGrpSpPr/>
        <p:nvPr/>
      </p:nvGrpSpPr>
      <p:grpSpPr>
        <a:xfrm>
          <a:off y="0" x="0"/>
          <a:ext cy="0" cx="0"/>
          <a:chOff y="0" x="0"/>
          <a:chExt cy="0" cx="0"/>
        </a:xfrm>
      </p:grpSpPr>
      <p:sp>
        <p:nvSpPr>
          <p:cNvPr id="120" name="Shape 12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p:spPr>
      </p:sp>
      <p:sp>
        <p:nvSpPr>
          <p:cNvPr id="121" name="Shape 121"/>
          <p:cNvSpPr txBox="1"/>
          <p:nvPr>
            <p:ph idx="1" type="body"/>
          </p:nvPr>
        </p:nvSpPr>
        <p:spPr>
          <a:xfrm>
            <a:off y="4826000" x="762000"/>
            <a:ext cy="4572000" cx="6096000"/>
          </a:xfrm>
          <a:prstGeom prst="rect">
            <a:avLst/>
          </a:prstGeom>
        </p:spPr>
        <p:txBody>
          <a:bodyPr bIns="91425" rIns="91425" lIns="91425" tIns="91425" anchor="t" anchorCtr="0">
            <a:noAutofit/>
          </a:bodyPr>
          <a:lstStyle/>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p:spPr>
        <p:txBody>
          <a:bodyPr bIns="91425" rIns="91425" lIns="91425" t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p:txBody>
      </p:sp>
      <p:sp>
        <p:nvSpPr>
          <p:cNvPr id="8" name="Shape 8"/>
          <p:cNvSpPr txBox="1"/>
          <p:nvPr>
            <p:ph idx="1" type="subTitle"/>
          </p:nvPr>
        </p:nvSpPr>
        <p:spPr>
          <a:xfrm>
            <a:off y="4572000" x="1828800"/>
            <a:ext cy="914400" cx="6502399"/>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x" type="tx">
  <p:cSld name="tx">
    <p:spTree>
      <p:nvGrpSpPr>
        <p:cNvPr id="9" name="Shape 9"/>
        <p:cNvGrpSpPr/>
        <p:nvPr/>
      </p:nvGrpSpPr>
      <p:grpSpPr>
        <a:xfrm>
          <a:off y="0" x="0"/>
          <a:ext cy="0" cx="0"/>
          <a:chOff y="0" x="0"/>
          <a:chExt cy="0" cx="0"/>
        </a:xfrm>
      </p:grpSpPr>
      <p:sp>
        <p:nvSpPr>
          <p:cNvPr id="10" name="Shape 10"/>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1" name="Shape 11"/>
          <p:cNvSpPr txBox="1"/>
          <p:nvPr>
            <p:ph idx="1" type="body"/>
          </p:nvPr>
        </p:nvSpPr>
        <p:spPr>
          <a:xfrm>
            <a:off y="1828800" x="304800"/>
            <a:ext cy="5486399" cx="9550400"/>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ColTx" type="twoColTx">
  <p:cSld name="twoColTx">
    <p:spTree>
      <p:nvGrpSpPr>
        <p:cNvPr id="12" name="Shape 12"/>
        <p:cNvGrpSpPr/>
        <p:nvPr/>
      </p:nvGrpSpPr>
      <p:grpSpPr>
        <a:xfrm>
          <a:off y="0" x="0"/>
          <a:ext cy="0" cx="0"/>
          <a:chOff y="0" x="0"/>
          <a:chExt cy="0" cx="0"/>
        </a:xfrm>
      </p:grpSpPr>
      <p:sp>
        <p:nvSpPr>
          <p:cNvPr id="13" name="Shape 13"/>
          <p:cNvSpPr txBox="1"/>
          <p:nvPr>
            <p:ph type="title"/>
          </p:nvPr>
        </p:nvSpPr>
        <p:spPr>
          <a:xfrm>
            <a:off y="304800" x="304800"/>
            <a:ext cy="914400" cx="9550400"/>
          </a:xfrm>
          <a:prstGeom prst="rect">
            <a:avLst/>
          </a:prstGeom>
        </p:spPr>
        <p:txBody>
          <a:bodyPr bIns="91425" rIns="91425" lIns="91425" tIns="91425" anchor="t" anchorCtr="0"/>
          <a:lstStyle>
            <a:lvl1pPr>
              <a:buSzPct val="99224"/>
              <a:defRPr sz="4266"/>
            </a:lvl1pPr>
            <a:lvl2pPr>
              <a:buSzPct val="99224"/>
              <a:defRPr sz="4266"/>
            </a:lvl2pPr>
            <a:lvl3pPr>
              <a:buSzPct val="99224"/>
              <a:defRPr sz="4266"/>
            </a:lvl3pPr>
            <a:lvl4pPr>
              <a:buSzPct val="99224"/>
              <a:defRPr sz="4266"/>
            </a:lvl4pPr>
            <a:lvl5pPr>
              <a:buSzPct val="99224"/>
              <a:defRPr sz="4266"/>
            </a:lvl5pPr>
            <a:lvl6pPr>
              <a:buSzPct val="99224"/>
              <a:defRPr sz="4266"/>
            </a:lvl6pPr>
            <a:lvl7pPr>
              <a:buSzPct val="99224"/>
              <a:defRPr sz="4266"/>
            </a:lvl7pPr>
            <a:lvl8pPr>
              <a:buSzPct val="99224"/>
              <a:defRPr sz="4266"/>
            </a:lvl8pPr>
            <a:lvl9pPr>
              <a:buSzPct val="99224"/>
              <a:defRPr sz="4266"/>
            </a:lvl9pPr>
          </a:lstStyle>
          <a:p/>
        </p:txBody>
      </p:sp>
      <p:sp>
        <p:nvSpPr>
          <p:cNvPr id="14" name="Shape 14"/>
          <p:cNvSpPr txBox="1"/>
          <p:nvPr>
            <p:ph idx="1" type="body"/>
          </p:nvPr>
        </p:nvSpPr>
        <p:spPr>
          <a:xfrm>
            <a:off y="1828800" x="30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
        <p:nvSpPr>
          <p:cNvPr id="15" name="Shape 15"/>
          <p:cNvSpPr txBox="1"/>
          <p:nvPr>
            <p:ph idx="2" type="body"/>
          </p:nvPr>
        </p:nvSpPr>
        <p:spPr>
          <a:xfrm>
            <a:off y="1828800" x="5384800"/>
            <a:ext cy="5486399" cx="4470399"/>
          </a:xfrm>
          <a:prstGeom prst="rect">
            <a:avLst/>
          </a:prstGeom>
        </p:spPr>
        <p:txBody>
          <a:bodyPr bIns="91425" rIns="91425" lIns="91425" tIns="91425" anchor="t" anchorCtr="0"/>
          <a:lstStyle>
            <a:lvl1pPr>
              <a:buSzPct val="98765"/>
              <a:defRPr sz="2666"/>
            </a:lvl1pPr>
            <a:lvl2pPr>
              <a:buSzPct val="98765"/>
              <a:defRPr sz="2666"/>
            </a:lvl2pPr>
            <a:lvl3pPr>
              <a:buSzPct val="98765"/>
              <a:defRPr sz="2666"/>
            </a:lvl3pPr>
            <a:lvl4pPr>
              <a:buSzPct val="98765"/>
              <a:defRPr sz="2666"/>
            </a:lvl4pPr>
            <a:lvl5pPr>
              <a:buSzPct val="98765"/>
              <a:defRPr sz="2666"/>
            </a:lvl5pPr>
            <a:lvl6pPr>
              <a:buSzPct val="98765"/>
              <a:defRPr sz="2666"/>
            </a:lvl6pPr>
            <a:lvl7pPr>
              <a:buSzPct val="98765"/>
              <a:defRPr sz="2666"/>
            </a:lvl7pPr>
            <a:lvl8pPr>
              <a:buSzPct val="98765"/>
              <a:defRPr sz="2666"/>
            </a:lvl8pPr>
            <a:lvl9pPr>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CAPTION_ONLY">
  <p:cSld name="CAPTION_ONLY">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p:spPr>
        <p:txBody>
          <a:bodyPr bIns="91425" rIns="91425" lIns="91425" t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theme/theme3.xml" Type="http://schemas.openxmlformats.org/officeDocument/2006/relationships/theme" Id="rId6"/><Relationship Target="../slideLayouts/slideLayout5.xml" Type="http://schemas.openxmlformats.org/officeDocument/2006/relationships/slideLayout" Id="rId5"/></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gif" Type="http://schemas.openxmlformats.org/officeDocument/2006/relationships/image" Id="rId4"/><Relationship Target="../media/image12.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 Target="../media/image05.png" Type="http://schemas.openxmlformats.org/officeDocument/2006/relationships/image" Id="rId6"/><Relationship Target="../media/image06.png" Type="http://schemas.openxmlformats.org/officeDocument/2006/relationships/image"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3.png" Type="http://schemas.openxmlformats.org/officeDocument/2006/relationships/image" Id="rId3"/><Relationship Target="../media/image10.png" Type="http://schemas.openxmlformats.org/officeDocument/2006/relationships/image"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 Target="../media/image11.png" Type="http://schemas.openxmlformats.org/officeDocument/2006/relationships/image" Id="rId6"/><Relationship Target="../media/image08.png" Type="http://schemas.openxmlformats.org/officeDocument/2006/relationships/image" Id="rId5"/></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 Target="../media/image19.png" Type="http://schemas.openxmlformats.org/officeDocument/2006/relationships/image" Id="rId5"/></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3.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xml" Type="http://schemas.openxmlformats.org/officeDocument/2006/relationships/slideLayout" Id="rId1"/><Relationship Target="../media/image13.png" Type="http://schemas.openxmlformats.org/officeDocument/2006/relationships/image" Id="rId4"/><Relationship Target="../media/image14.png" Type="http://schemas.openxmlformats.org/officeDocument/2006/relationships/image" Id="rId3"/><Relationship Target="http://creativecommons.org/licenses/by-sa/3.0/legalcode" Type="http://schemas.openxmlformats.org/officeDocument/2006/relationships/hyperlink" TargetMode="External" Id="rId5"/></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3.png" Type="http://schemas.openxmlformats.org/officeDocument/2006/relationships/image" Id="rId3"/><Relationship Target="../media/image17.pn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 Target="../media/image15.png" Type="http://schemas.openxmlformats.org/officeDocument/2006/relationships/image" Id="rId5"/></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 Target="http://www.google.com/search?aq=f&amp;ie=UTF-8&amp;q=american+revolution" Type="http://schemas.openxmlformats.org/officeDocument/2006/relationships/hyperlink" TargetMode="External" Id="rId6"/><Relationship Target="http://www.google.com/search?ie=UTF-8&amp;q=colonial+life" Type="http://schemas.openxmlformats.org/officeDocument/2006/relationships/hyperlink" TargetMode="External" Id="rId5"/><Relationship Target="http://www.google.com/search?ie=UTF-8&amp;q=treaty+of+paris" Type="http://schemas.openxmlformats.org/officeDocument/2006/relationships/hyperlink" TargetMode="External" Id="rId7"/></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 Target="../media/image18.png" Type="http://schemas.openxmlformats.org/officeDocument/2006/relationships/image" Id="rId5"/></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 Target="../media/image18.png" Type="http://schemas.openxmlformats.org/officeDocument/2006/relationships/image" Id="rId5"/></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02.png" Type="http://schemas.openxmlformats.org/officeDocument/2006/relationships/image" Id="rId4"/><Relationship Target="../media/image04.png" Type="http://schemas.openxmlformats.org/officeDocument/2006/relationships/image" Id="rId3"/><Relationship Target="../media/image16.png" Type="http://schemas.openxmlformats.org/officeDocument/2006/relationships/image" Id="rId5"/></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09.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8" name="Shape 18"/>
        <p:cNvGrpSpPr/>
        <p:nvPr/>
      </p:nvGrpSpPr>
      <p:grpSpPr>
        <a:xfrm>
          <a:off y="0" x="0"/>
          <a:ext cy="0" cx="0"/>
          <a:chOff y="0" x="0"/>
          <a:chExt cy="0" cx="0"/>
        </a:xfrm>
      </p:grpSpPr>
      <p:sp>
        <p:nvSpPr>
          <p:cNvPr id="19" name="Shape 19"/>
          <p:cNvSpPr txBox="1"/>
          <p:nvPr>
            <p:ph type="ctrTitle"/>
          </p:nvPr>
        </p:nvSpPr>
        <p:spPr>
          <a:xfrm>
            <a:off y="3675925" x="3044450"/>
            <a:ext cy="503049" cx="6810725"/>
          </a:xfrm>
          <a:prstGeom prst="rect">
            <a:avLst/>
          </a:prstGeom>
        </p:spPr>
        <p:txBody>
          <a:bodyPr bIns="38100" rIns="38100" lIns="38100" tIns="38100" anchor="t" anchorCtr="0">
            <a:noAutofit/>
          </a:bodyPr>
          <a:lstStyle/>
          <a:p>
            <a:pPr algn="l" rtl="0" marR="0" indent="0" marL="0">
              <a:lnSpc>
                <a:spcPct val="108035"/>
              </a:lnSpc>
              <a:spcBef>
                <a:spcPts val="0"/>
              </a:spcBef>
              <a:spcAft>
                <a:spcPts val="0"/>
              </a:spcAft>
              <a:buNone/>
            </a:pPr>
            <a:r>
              <a:rPr sz="3111" lang="en-US">
                <a:solidFill>
                  <a:srgbClr val="0066CC"/>
                </a:solidFill>
                <a:latin typeface="Arial"/>
                <a:ea typeface="Arial"/>
                <a:cs typeface="Arial"/>
                <a:sym typeface="Arial"/>
              </a:rPr>
              <a:t>Search Techniques &amp; Strategies</a:t>
            </a:r>
          </a:p>
        </p:txBody>
      </p:sp>
      <p:sp>
        <p:nvSpPr>
          <p:cNvPr id="20" name="Shape 20"/>
          <p:cNvSpPr txBox="1"/>
          <p:nvPr>
            <p:ph idx="1" type="subTitle"/>
          </p:nvPr>
        </p:nvSpPr>
        <p:spPr>
          <a:xfrm>
            <a:off y="4199800" x="3044450"/>
            <a:ext cy="347824" cx="6810725"/>
          </a:xfrm>
          <a:prstGeom prst="rect">
            <a:avLst/>
          </a:prstGeom>
        </p:spPr>
        <p:txBody>
          <a:bodyPr bIns="38100" rIns="38100" lIns="38100" tIns="38100" anchor="t" anchorCtr="0">
            <a:noAutofit/>
          </a:bodyPr>
          <a:lstStyle/>
          <a:p>
            <a:pPr algn="l" rtl="0" marR="0" indent="0" marL="0">
              <a:lnSpc>
                <a:spcPct val="120312"/>
              </a:lnSpc>
              <a:spcBef>
                <a:spcPts val="0"/>
              </a:spcBef>
              <a:spcAft>
                <a:spcPts val="0"/>
              </a:spcAft>
              <a:buNone/>
            </a:pPr>
            <a:r>
              <a:rPr sz="1777" lang="en-US">
                <a:solidFill>
                  <a:srgbClr val="7D7D7D"/>
                </a:solidFill>
                <a:latin typeface="Arial"/>
                <a:ea typeface="Arial"/>
                <a:cs typeface="Arial"/>
                <a:sym typeface="Arial"/>
              </a:rPr>
              <a:t>Which Link Should I Follow?</a:t>
            </a:r>
          </a:p>
        </p:txBody>
      </p:sp>
      <p:sp>
        <p:nvSpPr>
          <p:cNvPr id="21" name="Shape 21"/>
          <p:cNvSpPr txBox="1"/>
          <p:nvPr/>
        </p:nvSpPr>
        <p:spPr>
          <a:xfrm>
            <a:off y="5848825" x="3097300"/>
            <a:ext cy="973800" cx="5411775"/>
          </a:xfrm>
          <a:prstGeom prst="rect">
            <a:avLst/>
          </a:prstGeom>
        </p:spPr>
        <p:txBody>
          <a:bodyPr bIns="38100" rIns="38100" lIns="38100" tIns="38100" anchor="t" anchorCtr="0">
            <a:noAutofit/>
          </a:bodyPr>
          <a:lstStyle/>
          <a:p>
            <a:pPr algn="l" rtl="0" marR="0" indent="0" marL="0">
              <a:lnSpc>
                <a:spcPct val="108333"/>
              </a:lnSpc>
              <a:spcBef>
                <a:spcPts val="0"/>
              </a:spcBef>
              <a:spcAft>
                <a:spcPts val="0"/>
              </a:spcAft>
              <a:buNone/>
            </a:pPr>
            <a:r>
              <a:rPr b="1" sz="1333" lang="en-US">
                <a:solidFill>
                  <a:srgbClr val="7D7D7D"/>
                </a:solidFill>
                <a:latin typeface="Arial"/>
                <a:ea typeface="Arial"/>
                <a:cs typeface="Arial"/>
                <a:sym typeface="Arial"/>
              </a:rPr>
              <a:t>Web Search Lesson Plan</a:t>
            </a:r>
          </a:p>
          <a:p>
            <a:pPr algn="l" rtl="0" marR="0" indent="0" marL="0">
              <a:lnSpc>
                <a:spcPct val="108333"/>
              </a:lnSpc>
              <a:spcBef>
                <a:spcPts val="0"/>
              </a:spcBef>
              <a:spcAft>
                <a:spcPts val="0"/>
              </a:spcAft>
              <a:buNone/>
            </a:pPr>
            <a:r>
              <a:rPr sz="1333" lang="en-US">
                <a:solidFill>
                  <a:srgbClr val="7D7D7D"/>
                </a:solidFill>
                <a:latin typeface="Arial"/>
                <a:ea typeface="Arial"/>
                <a:cs typeface="Arial"/>
                <a:sym typeface="Arial"/>
              </a:rPr>
              <a:t>Module B1</a:t>
            </a:r>
          </a:p>
        </p:txBody>
      </p:sp>
      <p:sp>
        <p:nvSpPr>
          <p:cNvPr id="22" name="Shape 22"/>
          <p:cNvSpPr/>
          <p:nvPr/>
        </p:nvSpPr>
        <p:spPr>
          <a:xfrm>
            <a:off y="6299175" x="7010400"/>
            <a:ext cy="1241774" cx="2596425"/>
          </a:xfrm>
          <a:prstGeom prst="rect">
            <a:avLst/>
          </a:prstGeom>
          <a:solidFill>
            <a:srgbClr val="FFFFFF"/>
          </a:solidFill>
          <a:ln>
            <a:noFill/>
          </a:ln>
        </p:spPr>
        <p:txBody>
          <a:bodyPr bIns="91425" rIns="91425" lIns="91425" tIns="91425" anchor="ctr" anchorCtr="0">
            <a:noAutofit/>
          </a:bodyPr>
          <a:lstStyle/>
          <a:p/>
        </p:txBody>
      </p:sp>
      <p:sp>
        <p:nvSpPr>
          <p:cNvPr id="23" name="Shape 23"/>
          <p:cNvSpPr/>
          <p:nvPr/>
        </p:nvSpPr>
        <p:spPr>
          <a:xfrm>
            <a:off y="5791200" x="2641600"/>
            <a:ext cy="406400" cx="406400"/>
          </a:xfrm>
          <a:prstGeom prst="rect">
            <a:avLst/>
          </a:prstGeom>
          <a:blipFill>
            <a:blip r:embed="rId4"/>
            <a:stretch>
              <a:fillRect/>
            </a:stretch>
          </a:blipFill>
        </p:spPr>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y="0" x="0"/>
          <a:ext cy="0" cx="0"/>
          <a:chOff y="0" x="0"/>
          <a:chExt cy="0" cx="0"/>
        </a:xfrm>
      </p:grpSpPr>
      <p:sp>
        <p:nvSpPr>
          <p:cNvPr id="123" name="Shape 123"/>
          <p:cNvSpPr/>
          <p:nvPr/>
        </p:nvSpPr>
        <p:spPr>
          <a:xfrm>
            <a:off y="507975" x="8530150"/>
            <a:ext cy="391574" cx="1121825"/>
          </a:xfrm>
          <a:prstGeom prst="rect">
            <a:avLst/>
          </a:prstGeom>
          <a:blipFill>
            <a:blip r:embed="rId3"/>
            <a:stretch>
              <a:fillRect/>
            </a:stretch>
          </a:blipFill>
        </p:spPr>
      </p:sp>
      <p:sp>
        <p:nvSpPr>
          <p:cNvPr id="124" name="Shape 124"/>
          <p:cNvSpPr/>
          <p:nvPr/>
        </p:nvSpPr>
        <p:spPr>
          <a:xfrm>
            <a:off y="941900" x="508000"/>
            <a:ext cy="10575" cx="9154574"/>
          </a:xfrm>
          <a:prstGeom prst="rect">
            <a:avLst/>
          </a:prstGeom>
          <a:blipFill>
            <a:blip r:embed="rId4"/>
            <a:stretch>
              <a:fillRect/>
            </a:stretch>
          </a:blipFill>
        </p:spPr>
      </p:sp>
      <p:sp>
        <p:nvSpPr>
          <p:cNvPr id="125" name="Shape 125"/>
          <p:cNvSpPr txBox="1"/>
          <p:nvPr>
            <p:ph type="title"/>
          </p:nvPr>
        </p:nvSpPr>
        <p:spPr>
          <a:xfrm>
            <a:off y="453300" x="506225"/>
            <a:ext cy="501275" cx="7870825"/>
          </a:xfrm>
          <a:prstGeom prst="rect">
            <a:avLst/>
          </a:prstGeom>
        </p:spPr>
        <p:txBody>
          <a:bodyPr bIns="38100" rIns="38100" lIns="38100" tIns="38100" anchor="t" anchorCtr="0">
            <a:noAutofit/>
          </a:bodyPr>
          <a:lstStyle/>
          <a:p>
            <a:pPr algn="l" rtl="0" marR="0" indent="0" marL="0">
              <a:lnSpc>
                <a:spcPct val="107812"/>
              </a:lnSpc>
              <a:spcBef>
                <a:spcPts val="0"/>
              </a:spcBef>
              <a:spcAft>
                <a:spcPts val="0"/>
              </a:spcAft>
              <a:buNone/>
            </a:pPr>
            <a:r>
              <a:rPr sz="2666" lang="en-US">
                <a:solidFill>
                  <a:srgbClr val="0066CC"/>
                </a:solidFill>
                <a:latin typeface="Arial"/>
                <a:ea typeface="Arial"/>
                <a:cs typeface="Arial"/>
                <a:sym typeface="Arial"/>
              </a:rPr>
              <a:t>Think About What You See</a:t>
            </a:r>
          </a:p>
        </p:txBody>
      </p:sp>
      <p:sp>
        <p:nvSpPr>
          <p:cNvPr id="126" name="Shape 126"/>
          <p:cNvSpPr/>
          <p:nvPr/>
        </p:nvSpPr>
        <p:spPr>
          <a:xfrm>
            <a:off y="1625600" x="406400"/>
            <a:ext cy="1890424" cx="9143999"/>
          </a:xfrm>
          <a:prstGeom prst="rect">
            <a:avLst/>
          </a:prstGeom>
          <a:blipFill>
            <a:blip r:embed="rId5"/>
            <a:stretch>
              <a:fillRect/>
            </a:stretch>
          </a:blipFill>
        </p:spPr>
      </p:sp>
      <p:sp>
        <p:nvSpPr>
          <p:cNvPr id="127" name="Shape 127"/>
          <p:cNvSpPr txBox="1"/>
          <p:nvPr/>
        </p:nvSpPr>
        <p:spPr>
          <a:xfrm>
            <a:off y="6197600" x="1930400"/>
            <a:ext cy="987649" cx="7901550"/>
          </a:xfrm>
          <a:prstGeom prst="rect">
            <a:avLst/>
          </a:prstGeom>
        </p:spPr>
        <p:txBody>
          <a:bodyPr bIns="38100" rIns="38100" lIns="38100" tIns="38100" anchor="t" anchorCtr="0">
            <a:noAutofit/>
          </a:bodyPr>
          <a:lstStyle/>
          <a:p>
            <a:pPr rtl="0">
              <a:lnSpc>
                <a:spcPct val="100000"/>
              </a:lnSpc>
              <a:buNone/>
            </a:pPr>
            <a:r>
              <a:rPr sz="2666" lang="en-US">
                <a:solidFill>
                  <a:srgbClr val="595959"/>
                </a:solidFill>
                <a:latin typeface="Arial"/>
                <a:ea typeface="Arial"/>
                <a:cs typeface="Arial"/>
                <a:sym typeface="Arial"/>
              </a:rPr>
              <a:t>What clues tell you if these results are about life in the American Colonies? </a:t>
            </a:r>
          </a:p>
        </p:txBody>
      </p:sp>
      <p:sp>
        <p:nvSpPr>
          <p:cNvPr id="128" name="Shape 128"/>
          <p:cNvSpPr/>
          <p:nvPr/>
        </p:nvSpPr>
        <p:spPr>
          <a:xfrm>
            <a:off y="4267200" x="508000"/>
            <a:ext cy="1330575" cx="9143999"/>
          </a:xfrm>
          <a:prstGeom prst="rect">
            <a:avLst/>
          </a:prstGeom>
          <a:blipFill>
            <a:blip r:embed="rId6"/>
            <a:stretch>
              <a:fillRect/>
            </a:stretch>
          </a:blipFill>
        </p:spPr>
      </p:sp>
      <p:sp>
        <p:nvSpPr>
          <p:cNvPr id="129" name="Shape 129"/>
          <p:cNvSpPr/>
          <p:nvPr/>
        </p:nvSpPr>
        <p:spPr>
          <a:xfrm>
            <a:off y="1643742" x="349228"/>
            <a:ext cy="1886814" cx="9241192"/>
          </a:xfrm>
          <a:prstGeom prst="rect">
            <a:avLst/>
          </a:prstGeom>
          <a:noFill/>
          <a:ln w="9525" cap="flat">
            <a:solidFill>
              <a:srgbClr val="CCCCCC"/>
            </a:solidFill>
            <a:prstDash val="solid"/>
            <a:round/>
            <a:headEnd w="med" len="med" type="none"/>
            <a:tailEnd w="med" len="med" type="none"/>
          </a:ln>
        </p:spPr>
        <p:txBody>
          <a:bodyPr bIns="91425" rIns="91425" lIns="91425" tIns="91425" anchor="ctr" anchorCtr="0">
            <a:noAutofit/>
          </a:bodyPr>
          <a:lstStyle/>
          <a:p/>
        </p:txBody>
      </p:sp>
      <p:sp>
        <p:nvSpPr>
          <p:cNvPr id="130" name="Shape 130"/>
          <p:cNvSpPr/>
          <p:nvPr/>
        </p:nvSpPr>
        <p:spPr>
          <a:xfrm>
            <a:off y="4279485" x="349062"/>
            <a:ext cy="1277728" cx="9206500"/>
          </a:xfrm>
          <a:prstGeom prst="rect">
            <a:avLst/>
          </a:prstGeom>
          <a:noFill/>
          <a:ln w="9525" cap="flat">
            <a:solidFill>
              <a:srgbClr val="CCCCCC"/>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p:nvPr/>
        </p:nvSpPr>
        <p:spPr>
          <a:xfrm>
            <a:off y="507975" x="8530150"/>
            <a:ext cy="391574" cx="1121825"/>
          </a:xfrm>
          <a:prstGeom prst="rect">
            <a:avLst/>
          </a:prstGeom>
          <a:blipFill>
            <a:blip r:embed="rId3"/>
            <a:stretch>
              <a:fillRect/>
            </a:stretch>
          </a:blipFill>
        </p:spPr>
      </p:sp>
      <p:sp>
        <p:nvSpPr>
          <p:cNvPr id="136" name="Shape 136"/>
          <p:cNvSpPr/>
          <p:nvPr/>
        </p:nvSpPr>
        <p:spPr>
          <a:xfrm>
            <a:off y="941900" x="508000"/>
            <a:ext cy="10575" cx="9154574"/>
          </a:xfrm>
          <a:prstGeom prst="rect">
            <a:avLst/>
          </a:prstGeom>
          <a:blipFill>
            <a:blip r:embed="rId4"/>
            <a:stretch>
              <a:fillRect/>
            </a:stretch>
          </a:blipFill>
        </p:spPr>
      </p:sp>
      <p:sp>
        <p:nvSpPr>
          <p:cNvPr id="137" name="Shape 137"/>
          <p:cNvSpPr/>
          <p:nvPr/>
        </p:nvSpPr>
        <p:spPr>
          <a:xfrm>
            <a:off y="7239000" x="508000"/>
            <a:ext cy="10575" cx="9154574"/>
          </a:xfrm>
          <a:prstGeom prst="rect">
            <a:avLst/>
          </a:prstGeom>
          <a:blipFill>
            <a:blip r:embed="rId4"/>
            <a:stretch>
              <a:fillRect/>
            </a:stretch>
          </a:blipFill>
        </p:spPr>
      </p:sp>
      <p:sp>
        <p:nvSpPr>
          <p:cNvPr id="138" name="Shape 138"/>
          <p:cNvSpPr txBox="1"/>
          <p:nvPr>
            <p:ph type="title"/>
          </p:nvPr>
        </p:nvSpPr>
        <p:spPr>
          <a:xfrm>
            <a:off y="453300" x="506225"/>
            <a:ext cy="501275" cx="7870825"/>
          </a:xfrm>
          <a:prstGeom prst="rect">
            <a:avLst/>
          </a:prstGeom>
        </p:spPr>
        <p:txBody>
          <a:bodyPr bIns="38100" rIns="38100" lIns="38100" tIns="38100" anchor="t" anchorCtr="0">
            <a:noAutofit/>
          </a:bodyPr>
          <a:lstStyle/>
          <a:p>
            <a:pPr algn="l" rtl="0" marR="0" indent="0" marL="0">
              <a:lnSpc>
                <a:spcPct val="107812"/>
              </a:lnSpc>
              <a:spcBef>
                <a:spcPts val="0"/>
              </a:spcBef>
              <a:spcAft>
                <a:spcPts val="0"/>
              </a:spcAft>
              <a:buNone/>
            </a:pPr>
            <a:r>
              <a:rPr sz="2666" lang="en-US">
                <a:solidFill>
                  <a:srgbClr val="0066CC"/>
                </a:solidFill>
                <a:latin typeface="Arial"/>
                <a:ea typeface="Arial"/>
                <a:cs typeface="Arial"/>
                <a:sym typeface="Arial"/>
              </a:rPr>
              <a:t>Tips for Understanding Web Addresses</a:t>
            </a:r>
          </a:p>
        </p:txBody>
      </p:sp>
      <p:sp>
        <p:nvSpPr>
          <p:cNvPr id="139" name="Shape 139"/>
          <p:cNvSpPr/>
          <p:nvPr/>
        </p:nvSpPr>
        <p:spPr>
          <a:xfrm>
            <a:off y="2984500" x="931325"/>
            <a:ext cy="2412975" cx="8265575"/>
          </a:xfrm>
          <a:prstGeom prst="rect">
            <a:avLst/>
          </a:prstGeom>
          <a:blipFill>
            <a:blip r:embed="rId5"/>
            <a:stretch>
              <a:fillRect/>
            </a:stretch>
          </a:blipFill>
        </p:spPr>
      </p:sp>
      <p:sp>
        <p:nvSpPr>
          <p:cNvPr id="140" name="Shape 140"/>
          <p:cNvSpPr txBox="1"/>
          <p:nvPr/>
        </p:nvSpPr>
        <p:spPr>
          <a:xfrm>
            <a:off y="5434525" x="1559275"/>
            <a:ext cy="1168024" cx="7620349"/>
          </a:xfrm>
          <a:prstGeom prst="rect">
            <a:avLst/>
          </a:prstGeom>
        </p:spPr>
        <p:txBody>
          <a:bodyPr bIns="38100" rIns="38100" lIns="38100" tIns="38100" anchor="t" anchorCtr="0">
            <a:noAutofit/>
          </a:bodyPr>
          <a:lstStyle/>
          <a:p>
            <a:pPr algn="l" rtl="0" marR="0" indent="0" marL="0">
              <a:lnSpc>
                <a:spcPct val="120138"/>
              </a:lnSpc>
              <a:spcBef>
                <a:spcPts val="0"/>
              </a:spcBef>
              <a:spcAft>
                <a:spcPts val="0"/>
              </a:spcAft>
              <a:buNone/>
            </a:pPr>
            <a:r>
              <a:rPr sz="2000" lang="en-US">
                <a:solidFill>
                  <a:srgbClr val="595959"/>
                </a:solidFill>
                <a:latin typeface="Arial"/>
                <a:ea typeface="Arial"/>
                <a:cs typeface="Arial"/>
                <a:sym typeface="Arial"/>
              </a:rPr>
              <a:t>Is the domain name from a personal page hosting website?</a:t>
            </a:r>
          </a:p>
          <a:p>
            <a:pPr algn="l" rtl="0" marR="0" indent="0" marL="0">
              <a:lnSpc>
                <a:spcPct val="120138"/>
              </a:lnSpc>
              <a:spcBef>
                <a:spcPts val="0"/>
              </a:spcBef>
              <a:spcAft>
                <a:spcPts val="0"/>
              </a:spcAft>
              <a:buNone/>
            </a:pPr>
            <a:r>
              <a:rPr sz="2000" lang="en-US">
                <a:solidFill>
                  <a:srgbClr val="595959"/>
                </a:solidFill>
                <a:latin typeface="Arial"/>
                <a:ea typeface="Arial"/>
                <a:cs typeface="Arial"/>
                <a:sym typeface="Arial"/>
              </a:rPr>
              <a:t>    For example: Homestead.com, Geocities.com, Tripod.com</a:t>
            </a:r>
          </a:p>
        </p:txBody>
      </p:sp>
      <p:sp>
        <p:nvSpPr>
          <p:cNvPr id="141" name="Shape 141"/>
          <p:cNvSpPr txBox="1"/>
          <p:nvPr/>
        </p:nvSpPr>
        <p:spPr>
          <a:xfrm>
            <a:off y="5434525" x="1033625"/>
            <a:ext cy="1168024" cx="397225"/>
          </a:xfrm>
          <a:prstGeom prst="rect">
            <a:avLst/>
          </a:prstGeom>
        </p:spPr>
        <p:txBody>
          <a:bodyPr bIns="38100" rIns="38100" lIns="38100" tIns="38100" anchor="t" anchorCtr="0">
            <a:noAutofit/>
          </a:bodyPr>
          <a:lstStyle/>
          <a:p>
            <a:pPr algn="r" marR="0" indent="0" marL="0">
              <a:lnSpc>
                <a:spcPct val="119886"/>
              </a:lnSpc>
              <a:spcBef>
                <a:spcPts val="0"/>
              </a:spcBef>
              <a:spcAft>
                <a:spcPts val="0"/>
              </a:spcAft>
              <a:buNone/>
            </a:pPr>
            <a:r>
              <a:rPr b="1" sz="4888" lang="en-US">
                <a:solidFill>
                  <a:srgbClr val="0066CC"/>
                </a:solidFill>
                <a:latin typeface="Arial"/>
                <a:ea typeface="Arial"/>
                <a:cs typeface="Arial"/>
                <a:sym typeface="Arial"/>
              </a:rPr>
              <a:t>4</a:t>
            </a:r>
          </a:p>
        </p:txBody>
      </p:sp>
      <p:sp>
        <p:nvSpPr>
          <p:cNvPr id="142" name="Shape 142"/>
          <p:cNvSpPr txBox="1"/>
          <p:nvPr/>
        </p:nvSpPr>
        <p:spPr>
          <a:xfrm>
            <a:off y="4242150" x="1559275"/>
            <a:ext cy="1166274" cx="7620349"/>
          </a:xfrm>
          <a:prstGeom prst="rect">
            <a:avLst/>
          </a:prstGeom>
        </p:spPr>
        <p:txBody>
          <a:bodyPr bIns="38100" rIns="38100" lIns="38100" tIns="38100" anchor="t" anchorCtr="0">
            <a:noAutofit/>
          </a:bodyPr>
          <a:lstStyle/>
          <a:p>
            <a:pPr algn="l" rtl="0" marR="0" indent="0" marL="0">
              <a:lnSpc>
                <a:spcPct val="120139"/>
              </a:lnSpc>
              <a:spcBef>
                <a:spcPts val="0"/>
              </a:spcBef>
              <a:spcAft>
                <a:spcPts val="0"/>
              </a:spcAft>
              <a:buNone/>
            </a:pPr>
            <a:r>
              <a:rPr sz="2000" lang="en-US">
                <a:solidFill>
                  <a:srgbClr val="595959"/>
                </a:solidFill>
                <a:latin typeface="Arial"/>
                <a:ea typeface="Arial"/>
                <a:cs typeface="Arial"/>
                <a:sym typeface="Arial"/>
              </a:rPr>
              <a:t>Is there a symbol  (% or ~) or name, showing it is a personal page?</a:t>
            </a:r>
          </a:p>
          <a:p>
            <a:pPr algn="l" rtl="0" marR="0" indent="0" marL="0">
              <a:lnSpc>
                <a:spcPct val="120139"/>
              </a:lnSpc>
              <a:spcBef>
                <a:spcPts val="0"/>
              </a:spcBef>
              <a:spcAft>
                <a:spcPts val="0"/>
              </a:spcAft>
              <a:buNone/>
            </a:pPr>
            <a:r>
              <a:rPr sz="2000" lang="en-US">
                <a:solidFill>
                  <a:srgbClr val="595959"/>
                </a:solidFill>
                <a:latin typeface="Arial"/>
                <a:ea typeface="Arial"/>
                <a:cs typeface="Arial"/>
                <a:sym typeface="Arial"/>
              </a:rPr>
              <a:t>    For example: %, ~, dchen, member, user</a:t>
            </a:r>
          </a:p>
        </p:txBody>
      </p:sp>
      <p:sp>
        <p:nvSpPr>
          <p:cNvPr id="143" name="Shape 143"/>
          <p:cNvSpPr txBox="1"/>
          <p:nvPr/>
        </p:nvSpPr>
        <p:spPr>
          <a:xfrm>
            <a:off y="4242150" x="1033625"/>
            <a:ext cy="1166274" cx="397225"/>
          </a:xfrm>
          <a:prstGeom prst="rect">
            <a:avLst/>
          </a:prstGeom>
        </p:spPr>
        <p:txBody>
          <a:bodyPr bIns="38100" rIns="38100" lIns="38100" tIns="38100" anchor="t" anchorCtr="0">
            <a:noAutofit/>
          </a:bodyPr>
          <a:lstStyle/>
          <a:p>
            <a:pPr algn="r" marR="0" indent="0" marL="0">
              <a:lnSpc>
                <a:spcPct val="119886"/>
              </a:lnSpc>
              <a:spcBef>
                <a:spcPts val="0"/>
              </a:spcBef>
              <a:spcAft>
                <a:spcPts val="0"/>
              </a:spcAft>
              <a:buNone/>
            </a:pPr>
            <a:r>
              <a:rPr b="1" sz="4888" lang="en-US">
                <a:solidFill>
                  <a:srgbClr val="0066CC"/>
                </a:solidFill>
                <a:latin typeface="Arial"/>
                <a:ea typeface="Arial"/>
                <a:cs typeface="Arial"/>
                <a:sym typeface="Arial"/>
              </a:rPr>
              <a:t>3</a:t>
            </a:r>
          </a:p>
        </p:txBody>
      </p:sp>
      <p:sp>
        <p:nvSpPr>
          <p:cNvPr id="144" name="Shape 144"/>
          <p:cNvSpPr txBox="1"/>
          <p:nvPr/>
        </p:nvSpPr>
        <p:spPr>
          <a:xfrm>
            <a:off y="3048000" x="1559275"/>
            <a:ext cy="1168024" cx="7620349"/>
          </a:xfrm>
          <a:prstGeom prst="rect">
            <a:avLst/>
          </a:prstGeom>
        </p:spPr>
        <p:txBody>
          <a:bodyPr bIns="38100" rIns="38100" lIns="38100" tIns="38100" anchor="t" anchorCtr="0">
            <a:noAutofit/>
          </a:bodyPr>
          <a:lstStyle/>
          <a:p>
            <a:pPr algn="l" rtl="0" marR="0" indent="0" marL="0">
              <a:lnSpc>
                <a:spcPct val="120139"/>
              </a:lnSpc>
              <a:spcBef>
                <a:spcPts val="0"/>
              </a:spcBef>
              <a:spcAft>
                <a:spcPts val="0"/>
              </a:spcAft>
              <a:buNone/>
            </a:pPr>
            <a:r>
              <a:rPr sz="2000" lang="en-US" i="0">
                <a:solidFill>
                  <a:srgbClr val="595959"/>
                </a:solidFill>
                <a:latin typeface="Arial"/>
                <a:ea typeface="Arial"/>
                <a:cs typeface="Arial"/>
                <a:sym typeface="Arial"/>
              </a:rPr>
              <a:t>What type of domain is it? </a:t>
            </a:r>
          </a:p>
          <a:p>
            <a:pPr algn="l" rtl="0" marR="0" indent="0" marL="0">
              <a:lnSpc>
                <a:spcPct val="120139"/>
              </a:lnSpc>
              <a:spcBef>
                <a:spcPts val="0"/>
              </a:spcBef>
              <a:spcAft>
                <a:spcPts val="0"/>
              </a:spcAft>
              <a:buNone/>
            </a:pPr>
            <a:r>
              <a:rPr sz="2000" lang="en-US" i="0">
                <a:solidFill>
                  <a:srgbClr val="595959"/>
                </a:solidFill>
                <a:latin typeface="Arial"/>
                <a:ea typeface="Arial"/>
                <a:cs typeface="Arial"/>
                <a:sym typeface="Arial"/>
              </a:rPr>
              <a:t>    For example: .com, .edu, .gov, .ru, .info, etc.</a:t>
            </a:r>
          </a:p>
        </p:txBody>
      </p:sp>
      <p:sp>
        <p:nvSpPr>
          <p:cNvPr id="145" name="Shape 145"/>
          <p:cNvSpPr txBox="1"/>
          <p:nvPr/>
        </p:nvSpPr>
        <p:spPr>
          <a:xfrm>
            <a:off y="3048000" x="1033625"/>
            <a:ext cy="1168024" cx="397225"/>
          </a:xfrm>
          <a:prstGeom prst="rect">
            <a:avLst/>
          </a:prstGeom>
        </p:spPr>
        <p:txBody>
          <a:bodyPr bIns="38100" rIns="38100" lIns="38100" tIns="38100" anchor="t" anchorCtr="0">
            <a:noAutofit/>
          </a:bodyPr>
          <a:lstStyle/>
          <a:p>
            <a:pPr algn="r" marR="0" indent="0" marL="0">
              <a:lnSpc>
                <a:spcPct val="119886"/>
              </a:lnSpc>
              <a:spcBef>
                <a:spcPts val="0"/>
              </a:spcBef>
              <a:spcAft>
                <a:spcPts val="0"/>
              </a:spcAft>
              <a:buNone/>
            </a:pPr>
            <a:r>
              <a:rPr b="1" sz="4888" lang="en-US">
                <a:solidFill>
                  <a:srgbClr val="0066CC"/>
                </a:solidFill>
                <a:latin typeface="Arial"/>
                <a:ea typeface="Arial"/>
                <a:cs typeface="Arial"/>
                <a:sym typeface="Arial"/>
              </a:rPr>
              <a:t>2</a:t>
            </a:r>
          </a:p>
        </p:txBody>
      </p:sp>
      <p:sp>
        <p:nvSpPr>
          <p:cNvPr id="146" name="Shape 146"/>
          <p:cNvSpPr txBox="1"/>
          <p:nvPr/>
        </p:nvSpPr>
        <p:spPr>
          <a:xfrm>
            <a:off y="1853825" x="1559275"/>
            <a:ext cy="1168024" cx="7620349"/>
          </a:xfrm>
          <a:prstGeom prst="rect">
            <a:avLst/>
          </a:prstGeom>
        </p:spPr>
        <p:txBody>
          <a:bodyPr bIns="38100" rIns="38100" lIns="38100" tIns="38100" anchor="t" anchorCtr="0">
            <a:noAutofit/>
          </a:bodyPr>
          <a:lstStyle/>
          <a:p>
            <a:pPr rtl="0">
              <a:lnSpc>
                <a:spcPct val="100000"/>
              </a:lnSpc>
              <a:buNone/>
            </a:pPr>
            <a:r>
              <a:rPr sz="2000" lang="en-US">
                <a:solidFill>
                  <a:srgbClr val="666666"/>
                </a:solidFill>
                <a:latin typeface="Arial"/>
                <a:ea typeface="Arial"/>
                <a:cs typeface="Arial"/>
                <a:sym typeface="Arial"/>
              </a:rPr>
              <a:t>Have I heard of the domain?</a:t>
            </a:r>
          </a:p>
          <a:p>
            <a:pPr rtl="0">
              <a:lnSpc>
                <a:spcPct val="100000"/>
              </a:lnSpc>
              <a:buNone/>
            </a:pPr>
            <a:r>
              <a:rPr sz="2000" lang="en-US">
                <a:solidFill>
                  <a:srgbClr val="666666"/>
                </a:solidFill>
                <a:latin typeface="Arial"/>
                <a:ea typeface="Arial"/>
                <a:cs typeface="Arial"/>
                <a:sym typeface="Arial"/>
              </a:rPr>
              <a:t>    For example: nytimes.com, lostagoodnews.com</a:t>
            </a:r>
          </a:p>
        </p:txBody>
      </p:sp>
      <p:sp>
        <p:nvSpPr>
          <p:cNvPr id="147" name="Shape 147"/>
          <p:cNvSpPr txBox="1"/>
          <p:nvPr/>
        </p:nvSpPr>
        <p:spPr>
          <a:xfrm>
            <a:off y="1853825" x="1033625"/>
            <a:ext cy="1168024" cx="397225"/>
          </a:xfrm>
          <a:prstGeom prst="rect">
            <a:avLst/>
          </a:prstGeom>
        </p:spPr>
        <p:txBody>
          <a:bodyPr bIns="38100" rIns="38100" lIns="38100" tIns="38100" anchor="t" anchorCtr="0">
            <a:noAutofit/>
          </a:bodyPr>
          <a:lstStyle/>
          <a:p>
            <a:pPr algn="r" marR="0" indent="0" marL="0">
              <a:lnSpc>
                <a:spcPct val="119886"/>
              </a:lnSpc>
              <a:spcBef>
                <a:spcPts val="0"/>
              </a:spcBef>
              <a:spcAft>
                <a:spcPts val="0"/>
              </a:spcAft>
              <a:buNone/>
            </a:pPr>
            <a:r>
              <a:rPr b="1" sz="4888" lang="en-US">
                <a:solidFill>
                  <a:srgbClr val="0066CC"/>
                </a:solidFill>
                <a:latin typeface="Arial"/>
                <a:ea typeface="Arial"/>
                <a:cs typeface="Arial"/>
                <a:sym typeface="Arial"/>
              </a:rPr>
              <a:t>1</a:t>
            </a:r>
          </a:p>
        </p:txBody>
      </p:sp>
      <p:sp>
        <p:nvSpPr>
          <p:cNvPr id="148" name="Shape 148"/>
          <p:cNvSpPr/>
          <p:nvPr/>
        </p:nvSpPr>
        <p:spPr>
          <a:xfrm>
            <a:off y="6400800" x="914400"/>
            <a:ext cy="2412975" cx="8265575"/>
          </a:xfrm>
          <a:prstGeom prst="rect">
            <a:avLst/>
          </a:prstGeom>
          <a:blipFill>
            <a:blip r:embed="rId5"/>
            <a:stretch>
              <a:fillRect/>
            </a:stretch>
          </a:blipFill>
        </p:spPr>
      </p:sp>
      <p:sp>
        <p:nvSpPr>
          <p:cNvPr id="149" name="Shape 149"/>
          <p:cNvSpPr txBox="1"/>
          <p:nvPr/>
        </p:nvSpPr>
        <p:spPr>
          <a:xfrm>
            <a:off y="6419475" x="1016000"/>
            <a:ext cy="1166274" cx="397225"/>
          </a:xfrm>
          <a:prstGeom prst="rect">
            <a:avLst/>
          </a:prstGeom>
        </p:spPr>
        <p:txBody>
          <a:bodyPr bIns="38100" rIns="38100" lIns="38100" tIns="38100" anchor="t" anchorCtr="0">
            <a:noAutofit/>
          </a:bodyPr>
          <a:lstStyle/>
          <a:p>
            <a:pPr algn="r" rtl="0" marR="0" indent="0" marL="0">
              <a:lnSpc>
                <a:spcPct val="119886"/>
              </a:lnSpc>
              <a:spcBef>
                <a:spcPts val="0"/>
              </a:spcBef>
              <a:spcAft>
                <a:spcPts val="0"/>
              </a:spcAft>
              <a:buNone/>
            </a:pPr>
            <a:r>
              <a:rPr b="1" sz="4888" lang="en-US">
                <a:solidFill>
                  <a:srgbClr val="0066CC"/>
                </a:solidFill>
                <a:latin typeface="Arial"/>
                <a:ea typeface="Arial"/>
                <a:cs typeface="Arial"/>
                <a:sym typeface="Arial"/>
              </a:rPr>
              <a:t>5</a:t>
            </a:r>
          </a:p>
        </p:txBody>
      </p:sp>
      <p:sp>
        <p:nvSpPr>
          <p:cNvPr id="150" name="Shape 150"/>
          <p:cNvSpPr txBox="1"/>
          <p:nvPr/>
        </p:nvSpPr>
        <p:spPr>
          <a:xfrm>
            <a:off y="6402500" x="1511825"/>
            <a:ext cy="1020275" cx="7003525"/>
          </a:xfrm>
          <a:prstGeom prst="rect">
            <a:avLst/>
          </a:prstGeom>
        </p:spPr>
        <p:txBody>
          <a:bodyPr bIns="38100" rIns="38100" lIns="38100" tIns="38100" anchor="t" anchorCtr="0">
            <a:noAutofit/>
          </a:bodyPr>
          <a:lstStyle/>
          <a:p>
            <a:pPr rtl="0">
              <a:lnSpc>
                <a:spcPct val="100000"/>
              </a:lnSpc>
              <a:buNone/>
            </a:pPr>
            <a:r>
              <a:rPr sz="2000" lang="en-US">
                <a:solidFill>
                  <a:srgbClr val="595959"/>
                </a:solidFill>
                <a:latin typeface="Arial"/>
                <a:ea typeface="Arial"/>
                <a:cs typeface="Arial"/>
                <a:sym typeface="Arial"/>
              </a:rPr>
              <a:t>Does the address tell what kind of file it is?</a:t>
            </a:r>
          </a:p>
          <a:p>
            <a:pPr rtl="0">
              <a:lnSpc>
                <a:spcPct val="100000"/>
              </a:lnSpc>
              <a:buNone/>
            </a:pPr>
            <a:r>
              <a:rPr sz="2000" lang="en-US">
                <a:solidFill>
                  <a:srgbClr val="595959"/>
                </a:solidFill>
                <a:latin typeface="Arial"/>
                <a:ea typeface="Arial"/>
                <a:cs typeface="Arial"/>
                <a:sym typeface="Arial"/>
              </a:rPr>
              <a:t>    For example: pdf, xls, jpg</a:t>
            </a:r>
          </a:p>
        </p:txBody>
      </p:sp>
      <p:sp>
        <p:nvSpPr>
          <p:cNvPr id="151" name="Shape 151"/>
          <p:cNvSpPr/>
          <p:nvPr/>
        </p:nvSpPr>
        <p:spPr>
          <a:xfrm>
            <a:off y="7501191" x="-81650"/>
            <a:ext cy="259074" cx="9579525"/>
          </a:xfrm>
          <a:prstGeom prst="rect">
            <a:avLst/>
          </a:prstGeom>
          <a:solidFill>
            <a:srgbClr val="FFFFFF"/>
          </a:solidFill>
          <a:ln>
            <a:noFill/>
          </a:ln>
        </p:spPr>
        <p:txBody>
          <a:bodyPr bIns="91425" rIns="91425" lIns="91425" tIns="91425" anchor="ctr" anchorCtr="0">
            <a:noAutofit/>
          </a:bodyPr>
          <a:lstStyle/>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p:nvPr/>
        </p:nvSpPr>
        <p:spPr>
          <a:xfrm>
            <a:off y="507975" x="8530150"/>
            <a:ext cy="391574" cx="1121825"/>
          </a:xfrm>
          <a:prstGeom prst="rect">
            <a:avLst/>
          </a:prstGeom>
          <a:blipFill>
            <a:blip r:embed="rId3"/>
            <a:stretch>
              <a:fillRect/>
            </a:stretch>
          </a:blipFill>
        </p:spPr>
      </p:sp>
      <p:sp>
        <p:nvSpPr>
          <p:cNvPr id="157" name="Shape 157"/>
          <p:cNvSpPr/>
          <p:nvPr/>
        </p:nvSpPr>
        <p:spPr>
          <a:xfrm>
            <a:off y="941900" x="508000"/>
            <a:ext cy="10575" cx="9154574"/>
          </a:xfrm>
          <a:prstGeom prst="rect">
            <a:avLst/>
          </a:prstGeom>
          <a:blipFill>
            <a:blip r:embed="rId4"/>
            <a:stretch>
              <a:fillRect/>
            </a:stretch>
          </a:blipFill>
        </p:spPr>
      </p:sp>
      <p:sp>
        <p:nvSpPr>
          <p:cNvPr id="158" name="Shape 158"/>
          <p:cNvSpPr/>
          <p:nvPr/>
        </p:nvSpPr>
        <p:spPr>
          <a:xfrm>
            <a:off y="7239000" x="508000"/>
            <a:ext cy="10575" cx="9154574"/>
          </a:xfrm>
          <a:prstGeom prst="rect">
            <a:avLst/>
          </a:prstGeom>
          <a:blipFill>
            <a:blip r:embed="rId4"/>
            <a:stretch>
              <a:fillRect/>
            </a:stretch>
          </a:blipFill>
        </p:spPr>
      </p:sp>
      <p:sp>
        <p:nvSpPr>
          <p:cNvPr id="159" name="Shape 159"/>
          <p:cNvSpPr txBox="1"/>
          <p:nvPr>
            <p:ph type="title"/>
          </p:nvPr>
        </p:nvSpPr>
        <p:spPr>
          <a:xfrm>
            <a:off y="453300" x="506225"/>
            <a:ext cy="501275" cx="7870825"/>
          </a:xfrm>
          <a:prstGeom prst="rect">
            <a:avLst/>
          </a:prstGeom>
        </p:spPr>
        <p:txBody>
          <a:bodyPr bIns="38100" rIns="38100" lIns="38100" tIns="38100" anchor="t" anchorCtr="0">
            <a:noAutofit/>
          </a:bodyPr>
          <a:lstStyle/>
          <a:p>
            <a:pPr algn="l" rtl="0" marR="0" indent="0" marL="0">
              <a:lnSpc>
                <a:spcPct val="107812"/>
              </a:lnSpc>
              <a:spcBef>
                <a:spcPts val="0"/>
              </a:spcBef>
              <a:spcAft>
                <a:spcPts val="0"/>
              </a:spcAft>
              <a:buNone/>
            </a:pPr>
            <a:r>
              <a:rPr sz="2666" lang="en-US">
                <a:solidFill>
                  <a:srgbClr val="0066CC"/>
                </a:solidFill>
                <a:latin typeface="Arial"/>
                <a:ea typeface="Arial"/>
                <a:cs typeface="Arial"/>
                <a:sym typeface="Arial"/>
              </a:rPr>
              <a:t>Chose the Best Result</a:t>
            </a:r>
          </a:p>
        </p:txBody>
      </p:sp>
      <p:sp>
        <p:nvSpPr>
          <p:cNvPr id="160" name="Shape 160"/>
          <p:cNvSpPr/>
          <p:nvPr/>
        </p:nvSpPr>
        <p:spPr>
          <a:xfrm>
            <a:off y="914400" x="3149600"/>
            <a:ext cy="582225" cx="1848724"/>
          </a:xfrm>
          <a:prstGeom prst="rect">
            <a:avLst/>
          </a:prstGeom>
          <a:blipFill>
            <a:blip r:embed="rId5"/>
            <a:stretch>
              <a:fillRect/>
            </a:stretch>
          </a:blipFill>
        </p:spPr>
      </p:sp>
      <p:sp>
        <p:nvSpPr>
          <p:cNvPr id="161" name="Shape 161"/>
          <p:cNvSpPr txBox="1"/>
          <p:nvPr/>
        </p:nvSpPr>
        <p:spPr>
          <a:xfrm>
            <a:off y="933250" x="3149600"/>
            <a:ext cy="729249" cx="1862599"/>
          </a:xfrm>
          <a:prstGeom prst="rect">
            <a:avLst/>
          </a:prstGeom>
        </p:spPr>
        <p:txBody>
          <a:bodyPr bIns="38100" rIns="38100" lIns="38100" tIns="38100" anchor="t" anchorCtr="0">
            <a:noAutofit/>
          </a:bodyPr>
          <a:lstStyle/>
          <a:p>
            <a:pPr algn="ctr" rtl="0" marR="0" indent="0" marL="0">
              <a:lnSpc>
                <a:spcPct val="108594"/>
              </a:lnSpc>
              <a:spcBef>
                <a:spcPts val="0"/>
              </a:spcBef>
              <a:spcAft>
                <a:spcPts val="0"/>
              </a:spcAft>
              <a:buNone/>
            </a:pPr>
            <a:r>
              <a:rPr sz="1733" lang="en-US">
                <a:solidFill>
                  <a:srgbClr val="0066CC"/>
                </a:solidFill>
                <a:latin typeface="Arial"/>
                <a:ea typeface="Arial"/>
                <a:cs typeface="Arial"/>
                <a:sym typeface="Arial"/>
              </a:rPr>
              <a:t>What am I looking for?</a:t>
            </a:r>
          </a:p>
        </p:txBody>
      </p:sp>
      <p:sp>
        <p:nvSpPr>
          <p:cNvPr id="162" name="Shape 162"/>
          <p:cNvSpPr txBox="1"/>
          <p:nvPr/>
        </p:nvSpPr>
        <p:spPr>
          <a:xfrm>
            <a:off y="2235200" x="3251200"/>
            <a:ext cy="792925" cx="1684125"/>
          </a:xfrm>
          <a:prstGeom prst="rect">
            <a:avLst/>
          </a:prstGeom>
        </p:spPr>
        <p:txBody>
          <a:bodyPr bIns="38100" rIns="38100" lIns="38100" tIns="38100" anchor="t" anchorCtr="0">
            <a:noAutofit/>
          </a:bodyPr>
          <a:lstStyle/>
          <a:p>
            <a:pPr algn="ctr" rtl="0" marR="0" indent="0" marL="0">
              <a:lnSpc>
                <a:spcPct val="108593"/>
              </a:lnSpc>
              <a:spcBef>
                <a:spcPts val="0"/>
              </a:spcBef>
              <a:spcAft>
                <a:spcPts val="0"/>
              </a:spcAft>
              <a:buNone/>
            </a:pPr>
            <a:r>
              <a:rPr sz="1777" lang="en-US">
                <a:solidFill>
                  <a:srgbClr val="0066CC"/>
                </a:solidFill>
                <a:latin typeface="Arial"/>
                <a:ea typeface="Arial"/>
                <a:cs typeface="Arial"/>
                <a:sym typeface="Arial"/>
              </a:rPr>
              <a:t>Do the words I see match my needs? </a:t>
            </a:r>
          </a:p>
        </p:txBody>
      </p:sp>
      <p:sp>
        <p:nvSpPr>
          <p:cNvPr id="163" name="Shape 163"/>
          <p:cNvSpPr txBox="1"/>
          <p:nvPr/>
        </p:nvSpPr>
        <p:spPr>
          <a:xfrm>
            <a:off y="3149575" x="812800"/>
            <a:ext cy="663375" cx="1544999"/>
          </a:xfrm>
          <a:prstGeom prst="rect">
            <a:avLst/>
          </a:prstGeom>
        </p:spPr>
        <p:txBody>
          <a:bodyPr bIns="38100" rIns="38100" lIns="38100" tIns="38100" anchor="t" anchorCtr="0">
            <a:noAutofit/>
          </a:bodyPr>
          <a:lstStyle/>
          <a:p>
            <a:pPr algn="ctr" rtl="0" marR="0" indent="0" marL="0">
              <a:lnSpc>
                <a:spcPct val="108593"/>
              </a:lnSpc>
              <a:spcBef>
                <a:spcPts val="0"/>
              </a:spcBef>
              <a:spcAft>
                <a:spcPts val="0"/>
              </a:spcAft>
              <a:buNone/>
            </a:pPr>
            <a:r>
              <a:rPr sz="1777" lang="en-US">
                <a:solidFill>
                  <a:srgbClr val="0066CC"/>
                </a:solidFill>
                <a:latin typeface="Arial"/>
                <a:ea typeface="Arial"/>
                <a:cs typeface="Arial"/>
                <a:sym typeface="Arial"/>
              </a:rPr>
              <a:t>Go to the </a:t>
            </a:r>
          </a:p>
          <a:p>
            <a:pPr algn="ctr" rtl="0" marR="0" indent="0" marL="0">
              <a:lnSpc>
                <a:spcPct val="108593"/>
              </a:lnSpc>
              <a:spcBef>
                <a:spcPts val="0"/>
              </a:spcBef>
              <a:spcAft>
                <a:spcPts val="0"/>
              </a:spcAft>
              <a:buNone/>
            </a:pPr>
            <a:r>
              <a:rPr sz="1777" lang="en-US">
                <a:solidFill>
                  <a:srgbClr val="0066CC"/>
                </a:solidFill>
                <a:latin typeface="Arial"/>
                <a:ea typeface="Arial"/>
                <a:cs typeface="Arial"/>
                <a:sym typeface="Arial"/>
              </a:rPr>
              <a:t>next result</a:t>
            </a:r>
          </a:p>
        </p:txBody>
      </p:sp>
      <p:sp>
        <p:nvSpPr>
          <p:cNvPr id="164" name="Shape 164"/>
          <p:cNvSpPr txBox="1"/>
          <p:nvPr/>
        </p:nvSpPr>
        <p:spPr>
          <a:xfrm>
            <a:off y="2235200" x="5283200"/>
            <a:ext cy="1019249" cx="3591624"/>
          </a:xfrm>
          <a:prstGeom prst="rect">
            <a:avLst/>
          </a:prstGeom>
        </p:spPr>
        <p:txBody>
          <a:bodyPr bIns="38100" rIns="38100" lIns="38100" tIns="38100" anchor="t" anchorCtr="0">
            <a:noAutofit/>
          </a:bodyPr>
          <a:lstStyle/>
          <a:p>
            <a:pPr algn="l" rtl="0" marR="0" indent="0" marL="0">
              <a:lnSpc>
                <a:spcPct val="119642"/>
              </a:lnSpc>
              <a:spcBef>
                <a:spcPts val="0"/>
              </a:spcBef>
              <a:spcAft>
                <a:spcPts val="0"/>
              </a:spcAft>
              <a:buNone/>
            </a:pPr>
            <a:r>
              <a:rPr sz="1555" lang="en-US">
                <a:solidFill>
                  <a:srgbClr val="595959"/>
                </a:solidFill>
                <a:latin typeface="Arial"/>
                <a:ea typeface="Arial"/>
                <a:cs typeface="Arial"/>
                <a:sym typeface="Arial"/>
              </a:rPr>
              <a:t>Do the snippet and title use the words I looked for in the same way I do? Are there other words that tell me it is about something else?</a:t>
            </a:r>
          </a:p>
        </p:txBody>
      </p:sp>
      <p:sp>
        <p:nvSpPr>
          <p:cNvPr id="165" name="Shape 165"/>
          <p:cNvSpPr txBox="1"/>
          <p:nvPr/>
        </p:nvSpPr>
        <p:spPr>
          <a:xfrm>
            <a:off y="3860800" x="5283200"/>
            <a:ext cy="762349" cx="3935574"/>
          </a:xfrm>
          <a:prstGeom prst="rect">
            <a:avLst/>
          </a:prstGeom>
        </p:spPr>
        <p:txBody>
          <a:bodyPr bIns="38100" rIns="38100" lIns="38100" tIns="38100" anchor="t" anchorCtr="0">
            <a:noAutofit/>
          </a:bodyPr>
          <a:lstStyle/>
          <a:p>
            <a:pPr algn="l" rtl="0" marR="0" indent="0" marL="0">
              <a:lnSpc>
                <a:spcPct val="119642"/>
              </a:lnSpc>
              <a:spcBef>
                <a:spcPts val="0"/>
              </a:spcBef>
              <a:spcAft>
                <a:spcPts val="0"/>
              </a:spcAft>
              <a:buNone/>
            </a:pPr>
            <a:r>
              <a:rPr sz="1555" lang="en-US">
                <a:solidFill>
                  <a:srgbClr val="595959"/>
                </a:solidFill>
                <a:latin typeface="Arial"/>
                <a:ea typeface="Arial"/>
                <a:cs typeface="Arial"/>
                <a:sym typeface="Arial"/>
              </a:rPr>
              <a:t>Which of these keywords are common or general words? Which would be more specific? Are there better words I could use?</a:t>
            </a:r>
          </a:p>
        </p:txBody>
      </p:sp>
      <p:sp>
        <p:nvSpPr>
          <p:cNvPr id="166" name="Shape 166"/>
          <p:cNvSpPr txBox="1"/>
          <p:nvPr/>
        </p:nvSpPr>
        <p:spPr>
          <a:xfrm>
            <a:off y="5486400" x="3149600"/>
            <a:ext cy="881500" cx="1895175"/>
          </a:xfrm>
          <a:prstGeom prst="rect">
            <a:avLst/>
          </a:prstGeom>
        </p:spPr>
        <p:txBody>
          <a:bodyPr bIns="38100" rIns="38100" lIns="38100" tIns="38100" anchor="t" anchorCtr="0">
            <a:noAutofit/>
          </a:bodyPr>
          <a:lstStyle/>
          <a:p>
            <a:pPr algn="ctr" rtl="0" marR="0" indent="0" marL="0">
              <a:lnSpc>
                <a:spcPct val="108593"/>
              </a:lnSpc>
              <a:spcBef>
                <a:spcPts val="0"/>
              </a:spcBef>
              <a:spcAft>
                <a:spcPts val="0"/>
              </a:spcAft>
              <a:buNone/>
            </a:pPr>
            <a:r>
              <a:rPr sz="1777" lang="en-US">
                <a:solidFill>
                  <a:srgbClr val="0066CC"/>
                </a:solidFill>
                <a:latin typeface="Arial"/>
                <a:ea typeface="Arial"/>
                <a:cs typeface="Arial"/>
                <a:sym typeface="Arial"/>
              </a:rPr>
              <a:t>What kind of results am I looking for?</a:t>
            </a:r>
          </a:p>
        </p:txBody>
      </p:sp>
      <p:sp>
        <p:nvSpPr>
          <p:cNvPr id="167" name="Shape 167"/>
          <p:cNvSpPr txBox="1"/>
          <p:nvPr/>
        </p:nvSpPr>
        <p:spPr>
          <a:xfrm>
            <a:off y="5486400" x="5283200"/>
            <a:ext cy="1010000" cx="3935574"/>
          </a:xfrm>
          <a:prstGeom prst="rect">
            <a:avLst/>
          </a:prstGeom>
        </p:spPr>
        <p:txBody>
          <a:bodyPr bIns="38100" rIns="38100" lIns="38100" tIns="38100" anchor="t" anchorCtr="0">
            <a:noAutofit/>
          </a:bodyPr>
          <a:lstStyle/>
          <a:p>
            <a:pPr algn="l" rtl="0" marR="0" indent="0" marL="0">
              <a:lnSpc>
                <a:spcPct val="119642"/>
              </a:lnSpc>
              <a:spcBef>
                <a:spcPts val="0"/>
              </a:spcBef>
              <a:spcAft>
                <a:spcPts val="0"/>
              </a:spcAft>
              <a:buNone/>
            </a:pPr>
            <a:r>
              <a:rPr sz="1555" lang="en-US">
                <a:solidFill>
                  <a:srgbClr val="595959"/>
                </a:solidFill>
                <a:latin typeface="Arial"/>
                <a:ea typeface="Arial"/>
                <a:cs typeface="Arial"/>
                <a:sym typeface="Arial"/>
              </a:rPr>
              <a:t>Do I want a definition, a database, a list, a map, an image, a video, or something else?</a:t>
            </a:r>
          </a:p>
          <a:p>
            <a:pPr algn="l" rtl="0" marR="0" indent="0" marL="0">
              <a:lnSpc>
                <a:spcPct val="119642"/>
              </a:lnSpc>
              <a:spcBef>
                <a:spcPts val="0"/>
              </a:spcBef>
              <a:spcAft>
                <a:spcPts val="0"/>
              </a:spcAft>
              <a:buNone/>
            </a:pPr>
            <a:r>
              <a:rPr sz="1555" lang="en-US">
                <a:solidFill>
                  <a:srgbClr val="595959"/>
                </a:solidFill>
                <a:latin typeface="Arial"/>
                <a:ea typeface="Arial"/>
                <a:cs typeface="Arial"/>
                <a:sym typeface="Arial"/>
              </a:rPr>
              <a:t>Do I want a presentation, a spreadsheet, or something else?</a:t>
            </a:r>
          </a:p>
        </p:txBody>
      </p:sp>
      <p:sp>
        <p:nvSpPr>
          <p:cNvPr id="168" name="Shape 168"/>
          <p:cNvSpPr txBox="1"/>
          <p:nvPr/>
        </p:nvSpPr>
        <p:spPr>
          <a:xfrm>
            <a:off y="3860800" x="3149600"/>
            <a:ext cy="798449" cx="1911375"/>
          </a:xfrm>
          <a:prstGeom prst="rect">
            <a:avLst/>
          </a:prstGeom>
        </p:spPr>
        <p:txBody>
          <a:bodyPr bIns="38100" rIns="38100" lIns="38100" tIns="38100" anchor="t" anchorCtr="0">
            <a:noAutofit/>
          </a:bodyPr>
          <a:lstStyle/>
          <a:p>
            <a:pPr algn="ctr" rtl="0" marR="0" indent="0" marL="0">
              <a:lnSpc>
                <a:spcPct val="108593"/>
              </a:lnSpc>
              <a:spcBef>
                <a:spcPts val="0"/>
              </a:spcBef>
              <a:spcAft>
                <a:spcPts val="0"/>
              </a:spcAft>
              <a:buNone/>
            </a:pPr>
            <a:r>
              <a:rPr sz="1777" lang="en-US">
                <a:solidFill>
                  <a:srgbClr val="0066CC"/>
                </a:solidFill>
                <a:latin typeface="Arial"/>
                <a:ea typeface="Arial"/>
                <a:cs typeface="Arial"/>
                <a:sym typeface="Arial"/>
              </a:rPr>
              <a:t>What does the web address tell me?</a:t>
            </a:r>
          </a:p>
        </p:txBody>
      </p:sp>
      <p:sp>
        <p:nvSpPr>
          <p:cNvPr id="169" name="Shape 169"/>
          <p:cNvSpPr txBox="1"/>
          <p:nvPr/>
        </p:nvSpPr>
        <p:spPr>
          <a:xfrm>
            <a:off y="914400" x="5283200"/>
            <a:ext cy="792925" cx="3591624"/>
          </a:xfrm>
          <a:prstGeom prst="rect">
            <a:avLst/>
          </a:prstGeom>
        </p:spPr>
        <p:txBody>
          <a:bodyPr bIns="38100" rIns="38100" lIns="38100" tIns="38100" anchor="t" anchorCtr="0">
            <a:noAutofit/>
          </a:bodyPr>
          <a:lstStyle/>
          <a:p>
            <a:pPr algn="l" rtl="0" marR="0" indent="0" marL="0">
              <a:lnSpc>
                <a:spcPct val="119642"/>
              </a:lnSpc>
              <a:spcBef>
                <a:spcPts val="0"/>
              </a:spcBef>
              <a:spcAft>
                <a:spcPts val="0"/>
              </a:spcAft>
              <a:buNone/>
            </a:pPr>
            <a:r>
              <a:rPr sz="1555" lang="en-US">
                <a:solidFill>
                  <a:srgbClr val="595959"/>
                </a:solidFill>
                <a:latin typeface="Arial"/>
                <a:ea typeface="Arial"/>
                <a:cs typeface="Arial"/>
                <a:sym typeface="Arial"/>
              </a:rPr>
              <a:t>What do I really want? What do I think it will look like? What kind of site do I think it will be on?</a:t>
            </a:r>
          </a:p>
        </p:txBody>
      </p:sp>
      <p:sp>
        <p:nvSpPr>
          <p:cNvPr id="170" name="Shape 170"/>
          <p:cNvSpPr/>
          <p:nvPr/>
        </p:nvSpPr>
        <p:spPr>
          <a:xfrm>
            <a:off y="2235200" x="3149600"/>
            <a:ext cy="838549" cx="1871649"/>
          </a:xfrm>
          <a:prstGeom prst="rect">
            <a:avLst/>
          </a:prstGeom>
          <a:blipFill>
            <a:blip r:embed="rId5"/>
            <a:stretch>
              <a:fillRect/>
            </a:stretch>
          </a:blipFill>
        </p:spPr>
      </p:sp>
      <p:sp>
        <p:nvSpPr>
          <p:cNvPr id="171" name="Shape 171"/>
          <p:cNvSpPr/>
          <p:nvPr/>
        </p:nvSpPr>
        <p:spPr>
          <a:xfrm>
            <a:off y="3860800" x="3149600"/>
            <a:ext cy="838549" cx="1871649"/>
          </a:xfrm>
          <a:prstGeom prst="rect">
            <a:avLst/>
          </a:prstGeom>
          <a:blipFill>
            <a:blip r:embed="rId5"/>
            <a:stretch>
              <a:fillRect/>
            </a:stretch>
          </a:blipFill>
        </p:spPr>
      </p:sp>
      <p:sp>
        <p:nvSpPr>
          <p:cNvPr id="172" name="Shape 172"/>
          <p:cNvSpPr/>
          <p:nvPr/>
        </p:nvSpPr>
        <p:spPr>
          <a:xfrm>
            <a:off y="5486400" x="3149600"/>
            <a:ext cy="838549" cx="1871649"/>
          </a:xfrm>
          <a:prstGeom prst="rect">
            <a:avLst/>
          </a:prstGeom>
          <a:blipFill>
            <a:blip r:embed="rId5"/>
            <a:stretch>
              <a:fillRect/>
            </a:stretch>
          </a:blipFill>
        </p:spPr>
      </p:sp>
      <p:sp>
        <p:nvSpPr>
          <p:cNvPr id="173" name="Shape 173"/>
          <p:cNvSpPr/>
          <p:nvPr/>
        </p:nvSpPr>
        <p:spPr>
          <a:xfrm>
            <a:off y="7029250" x="3251200"/>
            <a:ext cy="582225" cx="1848724"/>
          </a:xfrm>
          <a:prstGeom prst="rect">
            <a:avLst/>
          </a:prstGeom>
          <a:blipFill>
            <a:blip r:embed="rId5"/>
            <a:stretch>
              <a:fillRect/>
            </a:stretch>
          </a:blipFill>
        </p:spPr>
      </p:sp>
      <p:sp>
        <p:nvSpPr>
          <p:cNvPr id="174" name="Shape 174"/>
          <p:cNvSpPr txBox="1"/>
          <p:nvPr/>
        </p:nvSpPr>
        <p:spPr>
          <a:xfrm>
            <a:off y="7029250" x="3223300"/>
            <a:ext cy="534274" cx="1880425"/>
          </a:xfrm>
          <a:prstGeom prst="rect">
            <a:avLst/>
          </a:prstGeom>
        </p:spPr>
        <p:txBody>
          <a:bodyPr bIns="38100" rIns="38100" lIns="38100" tIns="38100" anchor="t" anchorCtr="0">
            <a:noAutofit/>
          </a:bodyPr>
          <a:lstStyle/>
          <a:p>
            <a:pPr algn="ctr" rtl="0">
              <a:lnSpc>
                <a:spcPct val="100000"/>
              </a:lnSpc>
              <a:buNone/>
            </a:pPr>
            <a:r>
              <a:rPr sz="2524" lang="en-US">
                <a:solidFill>
                  <a:srgbClr val="0066CC"/>
                </a:solidFill>
                <a:latin typeface="Arial"/>
                <a:ea typeface="Arial"/>
                <a:cs typeface="Arial"/>
                <a:sym typeface="Arial"/>
              </a:rPr>
              <a:t> </a:t>
            </a:r>
            <a:r>
              <a:rPr sz="1733" lang="en-US">
                <a:solidFill>
                  <a:srgbClr val="0066CC"/>
                </a:solidFill>
                <a:latin typeface="Arial"/>
                <a:ea typeface="Arial"/>
                <a:cs typeface="Arial"/>
                <a:sym typeface="Arial"/>
              </a:rPr>
              <a:t>Click!</a:t>
            </a:r>
          </a:p>
        </p:txBody>
      </p:sp>
      <p:sp>
        <p:nvSpPr>
          <p:cNvPr id="175" name="Shape 175"/>
          <p:cNvSpPr/>
          <p:nvPr/>
        </p:nvSpPr>
        <p:spPr>
          <a:xfrm>
            <a:off y="1524000" x="4064000"/>
            <a:ext cy="625325" cx="0"/>
          </a:xfrm>
          <a:prstGeom prst="straightConnector1">
            <a:avLst/>
          </a:prstGeom>
          <a:noFill/>
          <a:ln w="19050" cap="flat">
            <a:solidFill>
              <a:srgbClr val="009939"/>
            </a:solidFill>
            <a:prstDash val="solid"/>
            <a:round/>
            <a:headEnd w="lg" len="lg" type="none"/>
            <a:tailEnd w="lg" len="lg" type="triangle"/>
          </a:ln>
        </p:spPr>
      </p:sp>
      <p:sp>
        <p:nvSpPr>
          <p:cNvPr id="176" name="Shape 176"/>
          <p:cNvSpPr/>
          <p:nvPr/>
        </p:nvSpPr>
        <p:spPr>
          <a:xfrm>
            <a:off y="3149575" x="4064000"/>
            <a:ext cy="625325" cx="0"/>
          </a:xfrm>
          <a:prstGeom prst="straightConnector1">
            <a:avLst/>
          </a:prstGeom>
          <a:noFill/>
          <a:ln w="19050" cap="flat">
            <a:solidFill>
              <a:srgbClr val="009939"/>
            </a:solidFill>
            <a:prstDash val="solid"/>
            <a:round/>
            <a:headEnd w="lg" len="lg" type="none"/>
            <a:tailEnd w="lg" len="lg" type="triangle"/>
          </a:ln>
        </p:spPr>
      </p:sp>
      <p:sp>
        <p:nvSpPr>
          <p:cNvPr id="177" name="Shape 177"/>
          <p:cNvSpPr/>
          <p:nvPr/>
        </p:nvSpPr>
        <p:spPr>
          <a:xfrm>
            <a:off y="6400800" x="4064000"/>
            <a:ext cy="625325" cx="0"/>
          </a:xfrm>
          <a:prstGeom prst="straightConnector1">
            <a:avLst/>
          </a:prstGeom>
          <a:noFill/>
          <a:ln w="19050" cap="flat">
            <a:solidFill>
              <a:srgbClr val="009939"/>
            </a:solidFill>
            <a:prstDash val="solid"/>
            <a:round/>
            <a:headEnd w="lg" len="lg" type="none"/>
            <a:tailEnd w="lg" len="lg" type="triangle"/>
          </a:ln>
        </p:spPr>
      </p:sp>
      <p:sp>
        <p:nvSpPr>
          <p:cNvPr id="178" name="Shape 178"/>
          <p:cNvSpPr/>
          <p:nvPr/>
        </p:nvSpPr>
        <p:spPr>
          <a:xfrm>
            <a:off y="4775200" x="4064000"/>
            <a:ext cy="625325" cx="0"/>
          </a:xfrm>
          <a:prstGeom prst="straightConnector1">
            <a:avLst/>
          </a:prstGeom>
          <a:noFill/>
          <a:ln w="19050" cap="flat">
            <a:solidFill>
              <a:srgbClr val="009939"/>
            </a:solidFill>
            <a:prstDash val="solid"/>
            <a:round/>
            <a:headEnd w="lg" len="lg" type="none"/>
            <a:tailEnd w="lg" len="lg" type="triangle"/>
          </a:ln>
        </p:spPr>
      </p:sp>
      <p:grpSp>
        <p:nvGrpSpPr>
          <p:cNvPr id="179" name="Shape 179"/>
          <p:cNvGrpSpPr/>
          <p:nvPr/>
        </p:nvGrpSpPr>
        <p:grpSpPr>
          <a:xfrm>
            <a:off y="2655710" x="1492955"/>
            <a:ext cy="451539" cx="1580444"/>
            <a:chOff y="914400" x="2743200"/>
            <a:chExt cy="304799" cx="1066799"/>
          </a:xfrm>
        </p:grpSpPr>
        <p:sp>
          <p:nvSpPr>
            <p:cNvPr id="180" name="Shape 180"/>
            <p:cNvSpPr/>
            <p:nvPr/>
          </p:nvSpPr>
          <p:spPr>
            <a:xfrm>
              <a:off y="914400" x="2743200"/>
              <a:ext cy="304799" cx="0"/>
            </a:xfrm>
            <a:prstGeom prst="straightConnector1">
              <a:avLst/>
            </a:prstGeom>
            <a:noFill/>
            <a:ln w="19050" cap="flat">
              <a:solidFill>
                <a:srgbClr val="D53225"/>
              </a:solidFill>
              <a:prstDash val="solid"/>
              <a:round/>
              <a:headEnd w="lg" len="lg" type="none"/>
              <a:tailEnd w="lg" len="lg" type="triangle"/>
            </a:ln>
          </p:spPr>
        </p:sp>
        <p:sp>
          <p:nvSpPr>
            <p:cNvPr id="181" name="Shape 181"/>
            <p:cNvSpPr/>
            <p:nvPr/>
          </p:nvSpPr>
          <p:spPr>
            <a:xfrm>
              <a:off y="914400" x="2743200"/>
              <a:ext cy="0" cx="1066799"/>
            </a:xfrm>
            <a:prstGeom prst="straightConnector1">
              <a:avLst/>
            </a:prstGeom>
            <a:noFill/>
            <a:ln w="19050" cap="flat">
              <a:solidFill>
                <a:srgbClr val="D53225"/>
              </a:solidFill>
              <a:prstDash val="solid"/>
              <a:round/>
              <a:headEnd w="lg" len="lg" type="none"/>
              <a:tailEnd w="lg" len="lg" type="none"/>
            </a:ln>
          </p:spPr>
        </p:sp>
      </p:grpSp>
      <p:grpSp>
        <p:nvGrpSpPr>
          <p:cNvPr id="182" name="Shape 182"/>
          <p:cNvGrpSpPr/>
          <p:nvPr/>
        </p:nvGrpSpPr>
        <p:grpSpPr>
          <a:xfrm>
            <a:off y="4281310" x="1492955"/>
            <a:ext cy="451539" cx="1580444"/>
            <a:chOff y="914400" x="2743200"/>
            <a:chExt cy="304799" cx="1066799"/>
          </a:xfrm>
        </p:grpSpPr>
        <p:sp>
          <p:nvSpPr>
            <p:cNvPr id="183" name="Shape 183"/>
            <p:cNvSpPr/>
            <p:nvPr/>
          </p:nvSpPr>
          <p:spPr>
            <a:xfrm>
              <a:off y="914400" x="2743200"/>
              <a:ext cy="304799" cx="0"/>
            </a:xfrm>
            <a:prstGeom prst="straightConnector1">
              <a:avLst/>
            </a:prstGeom>
            <a:noFill/>
            <a:ln w="19050" cap="flat">
              <a:solidFill>
                <a:srgbClr val="D53225"/>
              </a:solidFill>
              <a:prstDash val="solid"/>
              <a:round/>
              <a:headEnd w="lg" len="lg" type="none"/>
              <a:tailEnd w="lg" len="lg" type="triangle"/>
            </a:ln>
          </p:spPr>
        </p:sp>
        <p:sp>
          <p:nvSpPr>
            <p:cNvPr id="184" name="Shape 184"/>
            <p:cNvSpPr/>
            <p:nvPr/>
          </p:nvSpPr>
          <p:spPr>
            <a:xfrm>
              <a:off y="914400" x="2743200"/>
              <a:ext cy="0" cx="1066799"/>
            </a:xfrm>
            <a:prstGeom prst="straightConnector1">
              <a:avLst/>
            </a:prstGeom>
            <a:noFill/>
            <a:ln w="19050" cap="flat">
              <a:solidFill>
                <a:srgbClr val="D53225"/>
              </a:solidFill>
              <a:prstDash val="solid"/>
              <a:round/>
              <a:headEnd w="lg" len="lg" type="none"/>
              <a:tailEnd w="lg" len="lg" type="none"/>
            </a:ln>
          </p:spPr>
        </p:sp>
      </p:grpSp>
      <p:grpSp>
        <p:nvGrpSpPr>
          <p:cNvPr id="185" name="Shape 185"/>
          <p:cNvGrpSpPr/>
          <p:nvPr/>
        </p:nvGrpSpPr>
        <p:grpSpPr>
          <a:xfrm>
            <a:off y="5906910" x="1492955"/>
            <a:ext cy="451539" cx="1580444"/>
            <a:chOff y="914400" x="2743200"/>
            <a:chExt cy="304799" cx="1066799"/>
          </a:xfrm>
        </p:grpSpPr>
        <p:sp>
          <p:nvSpPr>
            <p:cNvPr id="186" name="Shape 186"/>
            <p:cNvSpPr/>
            <p:nvPr/>
          </p:nvSpPr>
          <p:spPr>
            <a:xfrm>
              <a:off y="914400" x="2743200"/>
              <a:ext cy="304799" cx="0"/>
            </a:xfrm>
            <a:prstGeom prst="straightConnector1">
              <a:avLst/>
            </a:prstGeom>
            <a:noFill/>
            <a:ln w="19050" cap="flat">
              <a:solidFill>
                <a:srgbClr val="D53225"/>
              </a:solidFill>
              <a:prstDash val="solid"/>
              <a:round/>
              <a:headEnd w="lg" len="lg" type="none"/>
              <a:tailEnd w="lg" len="lg" type="triangle"/>
            </a:ln>
          </p:spPr>
        </p:sp>
        <p:sp>
          <p:nvSpPr>
            <p:cNvPr id="187" name="Shape 187"/>
            <p:cNvSpPr/>
            <p:nvPr/>
          </p:nvSpPr>
          <p:spPr>
            <a:xfrm>
              <a:off y="914400" x="2743200"/>
              <a:ext cy="0" cx="1066799"/>
            </a:xfrm>
            <a:prstGeom prst="straightConnector1">
              <a:avLst/>
            </a:prstGeom>
            <a:noFill/>
            <a:ln w="19050" cap="flat">
              <a:solidFill>
                <a:srgbClr val="D53225"/>
              </a:solidFill>
              <a:prstDash val="solid"/>
              <a:round/>
              <a:headEnd w="lg" len="lg" type="none"/>
              <a:tailEnd w="lg" len="lg" type="none"/>
            </a:ln>
          </p:spPr>
        </p:sp>
      </p:grpSp>
      <p:sp>
        <p:nvSpPr>
          <p:cNvPr id="188" name="Shape 188"/>
          <p:cNvSpPr/>
          <p:nvPr/>
        </p:nvSpPr>
        <p:spPr>
          <a:xfrm>
            <a:off y="6400800" x="711200"/>
            <a:ext cy="745899" cx="1899474"/>
          </a:xfrm>
          <a:prstGeom prst="rect">
            <a:avLst/>
          </a:prstGeom>
          <a:blipFill>
            <a:blip r:embed="rId6"/>
            <a:stretch>
              <a:fillRect/>
            </a:stretch>
          </a:blipFill>
        </p:spPr>
      </p:sp>
      <p:sp>
        <p:nvSpPr>
          <p:cNvPr id="189" name="Shape 189"/>
          <p:cNvSpPr txBox="1"/>
          <p:nvPr/>
        </p:nvSpPr>
        <p:spPr>
          <a:xfrm>
            <a:off y="4775200" x="1117600"/>
            <a:ext cy="362575" cx="1226325"/>
          </a:xfrm>
          <a:prstGeom prst="rect">
            <a:avLst/>
          </a:prstGeom>
        </p:spPr>
        <p:txBody>
          <a:bodyPr bIns="38100" rIns="38100" lIns="38100" tIns="38100" anchor="t" anchorCtr="0">
            <a:noAutofit/>
          </a:bodyPr>
          <a:lstStyle/>
          <a:p>
            <a:pPr rtl="0">
              <a:lnSpc>
                <a:spcPct val="100000"/>
              </a:lnSpc>
              <a:buNone/>
            </a:pPr>
            <a:r>
              <a:rPr sz="1733" lang="en-US">
                <a:solidFill>
                  <a:srgbClr val="0066CC"/>
                </a:solidFill>
                <a:latin typeface="Arial"/>
                <a:ea typeface="Arial"/>
                <a:cs typeface="Arial"/>
                <a:sym typeface="Arial"/>
              </a:rPr>
              <a:t>Go to the next result</a:t>
            </a:r>
          </a:p>
        </p:txBody>
      </p:sp>
      <p:sp>
        <p:nvSpPr>
          <p:cNvPr id="190" name="Shape 190"/>
          <p:cNvSpPr txBox="1"/>
          <p:nvPr/>
        </p:nvSpPr>
        <p:spPr>
          <a:xfrm>
            <a:off y="6400800" x="1016000"/>
            <a:ext cy="678924" cx="1268400"/>
          </a:xfrm>
          <a:prstGeom prst="rect">
            <a:avLst/>
          </a:prstGeom>
        </p:spPr>
        <p:txBody>
          <a:bodyPr bIns="38100" rIns="38100" lIns="38100" tIns="38100" anchor="t" anchorCtr="0">
            <a:noAutofit/>
          </a:bodyPr>
          <a:lstStyle/>
          <a:p>
            <a:pPr rtl="0">
              <a:lnSpc>
                <a:spcPct val="100000"/>
              </a:lnSpc>
              <a:buNone/>
            </a:pPr>
            <a:r>
              <a:rPr sz="1733" lang="en-US">
                <a:solidFill>
                  <a:srgbClr val="0066CC"/>
                </a:solidFill>
                <a:latin typeface="Arial"/>
                <a:ea typeface="Arial"/>
                <a:cs typeface="Arial"/>
                <a:sym typeface="Arial"/>
              </a:rPr>
              <a:t>Go to the </a:t>
            </a:r>
          </a:p>
          <a:p>
            <a:pPr rtl="0">
              <a:lnSpc>
                <a:spcPct val="100000"/>
              </a:lnSpc>
              <a:buNone/>
            </a:pPr>
            <a:r>
              <a:rPr sz="1733" lang="en-US">
                <a:solidFill>
                  <a:srgbClr val="0066CC"/>
                </a:solidFill>
                <a:latin typeface="Arial"/>
                <a:ea typeface="Arial"/>
                <a:cs typeface="Arial"/>
                <a:sym typeface="Arial"/>
              </a:rPr>
              <a:t>next result</a:t>
            </a:r>
          </a:p>
        </p:txBody>
      </p:sp>
      <p:sp>
        <p:nvSpPr>
          <p:cNvPr id="191" name="Shape 191"/>
          <p:cNvSpPr/>
          <p:nvPr/>
        </p:nvSpPr>
        <p:spPr>
          <a:xfrm>
            <a:off y="3149575" x="609600"/>
            <a:ext cy="745899" cx="1899474"/>
          </a:xfrm>
          <a:prstGeom prst="rect">
            <a:avLst/>
          </a:prstGeom>
          <a:blipFill>
            <a:blip r:embed="rId6"/>
            <a:stretch>
              <a:fillRect/>
            </a:stretch>
          </a:blipFill>
        </p:spPr>
      </p:sp>
      <p:sp>
        <p:nvSpPr>
          <p:cNvPr id="192" name="Shape 192"/>
          <p:cNvSpPr txBox="1"/>
          <p:nvPr/>
        </p:nvSpPr>
        <p:spPr>
          <a:xfrm>
            <a:off y="6901575" x="5282825"/>
            <a:ext cy="662900" cx="4638724"/>
          </a:xfrm>
          <a:prstGeom prst="rect">
            <a:avLst/>
          </a:prstGeom>
        </p:spPr>
        <p:txBody>
          <a:bodyPr bIns="38100" rIns="38100" lIns="38100" tIns="38100" anchor="t" anchorCtr="0">
            <a:noAutofit/>
          </a:bodyPr>
          <a:lstStyle/>
          <a:p>
            <a:pPr rtl="0">
              <a:lnSpc>
                <a:spcPct val="100000"/>
              </a:lnSpc>
              <a:buNone/>
            </a:pPr>
            <a:r>
              <a:rPr sz="1733" lang="en-US">
                <a:solidFill>
                  <a:srgbClr val="666666"/>
                </a:solidFill>
                <a:latin typeface="Arial"/>
                <a:ea typeface="Arial"/>
                <a:cs typeface="Arial"/>
                <a:sym typeface="Arial"/>
              </a:rPr>
              <a:t>Remember: look at a full screen of results before deciding!</a:t>
            </a:r>
          </a:p>
        </p:txBody>
      </p:sp>
      <p:sp>
        <p:nvSpPr>
          <p:cNvPr id="193" name="Shape 193"/>
          <p:cNvSpPr/>
          <p:nvPr/>
        </p:nvSpPr>
        <p:spPr>
          <a:xfrm>
            <a:off y="4775200" x="711200"/>
            <a:ext cy="745899" cx="1899474"/>
          </a:xfrm>
          <a:prstGeom prst="rect">
            <a:avLst/>
          </a:prstGeom>
          <a:blipFill>
            <a:blip r:embed="rId6"/>
            <a:stretch>
              <a:fillRect/>
            </a:stretch>
          </a:blipFill>
        </p:spPr>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y="0" x="0"/>
          <a:ext cy="0" cx="0"/>
          <a:chOff y="0" x="0"/>
          <a:chExt cy="0" cx="0"/>
        </a:xfrm>
      </p:grpSpPr>
      <p:sp>
        <p:nvSpPr>
          <p:cNvPr id="198" name="Shape 198"/>
          <p:cNvSpPr/>
          <p:nvPr/>
        </p:nvSpPr>
        <p:spPr>
          <a:xfrm>
            <a:off y="507975" x="8530150"/>
            <a:ext cy="391574" cx="1121825"/>
          </a:xfrm>
          <a:prstGeom prst="rect">
            <a:avLst/>
          </a:prstGeom>
          <a:blipFill>
            <a:blip r:embed="rId3"/>
            <a:stretch>
              <a:fillRect/>
            </a:stretch>
          </a:blipFill>
        </p:spPr>
      </p:sp>
      <p:sp>
        <p:nvSpPr>
          <p:cNvPr id="199" name="Shape 199"/>
          <p:cNvSpPr/>
          <p:nvPr/>
        </p:nvSpPr>
        <p:spPr>
          <a:xfrm>
            <a:off y="941900" x="508000"/>
            <a:ext cy="10575" cx="9154574"/>
          </a:xfrm>
          <a:prstGeom prst="rect">
            <a:avLst/>
          </a:prstGeom>
          <a:blipFill>
            <a:blip r:embed="rId4"/>
            <a:stretch>
              <a:fillRect/>
            </a:stretch>
          </a:blipFill>
        </p:spPr>
      </p:sp>
      <p:sp>
        <p:nvSpPr>
          <p:cNvPr id="200" name="Shape 200"/>
          <p:cNvSpPr/>
          <p:nvPr/>
        </p:nvSpPr>
        <p:spPr>
          <a:xfrm>
            <a:off y="7239000" x="508000"/>
            <a:ext cy="10575" cx="9154574"/>
          </a:xfrm>
          <a:prstGeom prst="rect">
            <a:avLst/>
          </a:prstGeom>
          <a:blipFill>
            <a:blip r:embed="rId4"/>
            <a:stretch>
              <a:fillRect/>
            </a:stretch>
          </a:blipFill>
        </p:spPr>
      </p:sp>
      <p:sp>
        <p:nvSpPr>
          <p:cNvPr id="201" name="Shape 201"/>
          <p:cNvSpPr txBox="1"/>
          <p:nvPr>
            <p:ph type="title"/>
          </p:nvPr>
        </p:nvSpPr>
        <p:spPr>
          <a:xfrm>
            <a:off y="453300" x="506225"/>
            <a:ext cy="501275" cx="7870825"/>
          </a:xfrm>
          <a:prstGeom prst="rect">
            <a:avLst/>
          </a:prstGeom>
        </p:spPr>
        <p:txBody>
          <a:bodyPr bIns="38100" rIns="38100" lIns="38100" tIns="38100" anchor="t" anchorCtr="0">
            <a:noAutofit/>
          </a:bodyPr>
          <a:lstStyle/>
          <a:p>
            <a:pPr algn="l" rtl="0" marR="0" indent="0" marL="0">
              <a:lnSpc>
                <a:spcPct val="107812"/>
              </a:lnSpc>
              <a:spcBef>
                <a:spcPts val="0"/>
              </a:spcBef>
              <a:spcAft>
                <a:spcPts val="0"/>
              </a:spcAft>
              <a:buNone/>
            </a:pPr>
            <a:r>
              <a:rPr sz="2666" lang="en-US">
                <a:solidFill>
                  <a:srgbClr val="0066CC"/>
                </a:solidFill>
                <a:latin typeface="Arial"/>
                <a:ea typeface="Arial"/>
                <a:cs typeface="Arial"/>
                <a:sym typeface="Arial"/>
              </a:rPr>
              <a:t>Working with Instant Search</a:t>
            </a:r>
          </a:p>
        </p:txBody>
      </p:sp>
      <p:sp>
        <p:nvSpPr>
          <p:cNvPr id="202" name="Shape 202"/>
          <p:cNvSpPr/>
          <p:nvPr/>
        </p:nvSpPr>
        <p:spPr>
          <a:xfrm>
            <a:off y="1487850" x="508000"/>
            <a:ext cy="4644250" cx="9143999"/>
          </a:xfrm>
          <a:prstGeom prst="rect">
            <a:avLst/>
          </a:prstGeom>
          <a:blipFill>
            <a:blip r:embed="rId5"/>
            <a:stretch>
              <a:fillRect/>
            </a:stretch>
          </a:blipFill>
        </p:spPr>
      </p:sp>
      <p:sp>
        <p:nvSpPr>
          <p:cNvPr id="203" name="Shape 203"/>
          <p:cNvSpPr/>
          <p:nvPr/>
        </p:nvSpPr>
        <p:spPr>
          <a:xfrm>
            <a:off y="1468663" x="563870"/>
            <a:ext cy="4640972" cx="9044808"/>
          </a:xfrm>
          <a:prstGeom prst="rect">
            <a:avLst/>
          </a:prstGeom>
          <a:noFill/>
          <a:ln w="9525" cap="flat">
            <a:solidFill>
              <a:srgbClr val="CCCCCC"/>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p:nvPr/>
        </p:nvSpPr>
        <p:spPr>
          <a:xfrm>
            <a:off y="507975" x="8530150"/>
            <a:ext cy="391574" cx="1121825"/>
          </a:xfrm>
          <a:prstGeom prst="rect">
            <a:avLst/>
          </a:prstGeom>
          <a:blipFill>
            <a:blip r:embed="rId3"/>
            <a:stretch>
              <a:fillRect/>
            </a:stretch>
          </a:blipFill>
        </p:spPr>
      </p:sp>
      <p:sp>
        <p:nvSpPr>
          <p:cNvPr id="209" name="Shape 209"/>
          <p:cNvSpPr/>
          <p:nvPr/>
        </p:nvSpPr>
        <p:spPr>
          <a:xfrm>
            <a:off y="941900" x="508000"/>
            <a:ext cy="10575" cx="9154574"/>
          </a:xfrm>
          <a:prstGeom prst="rect">
            <a:avLst/>
          </a:prstGeom>
          <a:blipFill>
            <a:blip r:embed="rId4"/>
            <a:stretch>
              <a:fillRect/>
            </a:stretch>
          </a:blipFill>
        </p:spPr>
      </p:sp>
      <p:sp>
        <p:nvSpPr>
          <p:cNvPr id="210" name="Shape 210"/>
          <p:cNvSpPr/>
          <p:nvPr/>
        </p:nvSpPr>
        <p:spPr>
          <a:xfrm>
            <a:off y="7239000" x="508000"/>
            <a:ext cy="10575" cx="9154574"/>
          </a:xfrm>
          <a:prstGeom prst="rect">
            <a:avLst/>
          </a:prstGeom>
          <a:blipFill>
            <a:blip r:embed="rId4"/>
            <a:stretch>
              <a:fillRect/>
            </a:stretch>
          </a:blipFill>
        </p:spPr>
      </p:sp>
      <p:sp>
        <p:nvSpPr>
          <p:cNvPr id="211" name="Shape 211"/>
          <p:cNvSpPr txBox="1"/>
          <p:nvPr>
            <p:ph type="title"/>
          </p:nvPr>
        </p:nvSpPr>
        <p:spPr>
          <a:xfrm>
            <a:off y="453300" x="506225"/>
            <a:ext cy="501275" cx="7870825"/>
          </a:xfrm>
          <a:prstGeom prst="rect">
            <a:avLst/>
          </a:prstGeom>
        </p:spPr>
        <p:txBody>
          <a:bodyPr bIns="38100" rIns="38100" lIns="38100" tIns="38100" anchor="t" anchorCtr="0">
            <a:noAutofit/>
          </a:bodyPr>
          <a:lstStyle/>
          <a:p>
            <a:pPr algn="l" rtl="0" marR="0" indent="0" marL="0">
              <a:lnSpc>
                <a:spcPct val="107812"/>
              </a:lnSpc>
              <a:spcBef>
                <a:spcPts val="0"/>
              </a:spcBef>
              <a:spcAft>
                <a:spcPts val="0"/>
              </a:spcAft>
              <a:buNone/>
            </a:pPr>
            <a:r>
              <a:rPr sz="2666" lang="en-US">
                <a:solidFill>
                  <a:srgbClr val="0066CC"/>
                </a:solidFill>
                <a:latin typeface="Arial"/>
                <a:ea typeface="Arial"/>
                <a:cs typeface="Arial"/>
                <a:sym typeface="Arial"/>
              </a:rPr>
              <a:t>Give It a Try!</a:t>
            </a:r>
          </a:p>
        </p:txBody>
      </p:sp>
      <p:sp>
        <p:nvSpPr>
          <p:cNvPr id="212" name="Shape 212"/>
          <p:cNvSpPr txBox="1"/>
          <p:nvPr/>
        </p:nvSpPr>
        <p:spPr>
          <a:xfrm>
            <a:off y="5486400" x="1524000"/>
            <a:ext cy="707575" cx="7845974"/>
          </a:xfrm>
          <a:prstGeom prst="rect">
            <a:avLst/>
          </a:prstGeom>
        </p:spPr>
        <p:txBody>
          <a:bodyPr bIns="38100" rIns="38100" lIns="38100" tIns="38100" anchor="t" anchorCtr="0">
            <a:noAutofit/>
          </a:bodyPr>
          <a:lstStyle/>
          <a:p>
            <a:pPr algn="l" rtl="0" marR="0" indent="0" marL="0">
              <a:lnSpc>
                <a:spcPct val="120139"/>
              </a:lnSpc>
              <a:spcBef>
                <a:spcPts val="0"/>
              </a:spcBef>
              <a:spcAft>
                <a:spcPts val="0"/>
              </a:spcAft>
              <a:buNone/>
            </a:pPr>
            <a:r>
              <a:rPr sz="2000" lang="en-US" i="0">
                <a:solidFill>
                  <a:srgbClr val="595959"/>
                </a:solidFill>
                <a:latin typeface="Arial"/>
                <a:ea typeface="Arial"/>
                <a:cs typeface="Arial"/>
                <a:sym typeface="Arial"/>
              </a:rPr>
              <a:t>Try a search and discuss what links you would chose. Give evidence for your results.</a:t>
            </a:r>
          </a:p>
        </p:txBody>
      </p:sp>
      <p:sp>
        <p:nvSpPr>
          <p:cNvPr id="213" name="Shape 213"/>
          <p:cNvSpPr txBox="1"/>
          <p:nvPr/>
        </p:nvSpPr>
        <p:spPr>
          <a:xfrm>
            <a:off y="1320800" x="1524000"/>
            <a:ext cy="515475" cx="7832149"/>
          </a:xfrm>
          <a:prstGeom prst="rect">
            <a:avLst/>
          </a:prstGeom>
        </p:spPr>
        <p:txBody>
          <a:bodyPr bIns="38100" rIns="38100" lIns="38100" tIns="38100" anchor="t" anchorCtr="0">
            <a:noAutofit/>
          </a:bodyPr>
          <a:lstStyle/>
          <a:p>
            <a:pPr rtl="0">
              <a:lnSpc>
                <a:spcPct val="100000"/>
              </a:lnSpc>
              <a:buNone/>
            </a:pPr>
            <a:r>
              <a:rPr sz="2000" lang="en-US">
                <a:solidFill>
                  <a:srgbClr val="666666"/>
                </a:solidFill>
                <a:latin typeface="Arial"/>
                <a:ea typeface="Arial"/>
                <a:cs typeface="Arial"/>
                <a:sym typeface="Arial"/>
              </a:rPr>
              <a:t>What can I learn about my results from these web addresses?</a:t>
            </a:r>
          </a:p>
          <a:p>
            <a:r>
              <a:t/>
            </a:r>
          </a:p>
        </p:txBody>
      </p:sp>
      <p:sp>
        <p:nvSpPr>
          <p:cNvPr id="214" name="Shape 214"/>
          <p:cNvSpPr/>
          <p:nvPr/>
        </p:nvSpPr>
        <p:spPr>
          <a:xfrm>
            <a:off y="2267085" x="5732188"/>
            <a:ext cy="1992328" cx="4252947"/>
          </a:xfrm>
          <a:prstGeom prst="rect">
            <a:avLst/>
          </a:prstGeom>
          <a:solidFill>
            <a:srgbClr val="FFFFFF"/>
          </a:solidFill>
          <a:ln w="19050" cap="flat">
            <a:solidFill>
              <a:srgbClr val="FFFFFF"/>
            </a:solidFill>
            <a:prstDash val="solid"/>
            <a:round/>
            <a:headEnd w="med" len="med" type="none"/>
            <a:tailEnd w="med" len="med" type="none"/>
          </a:ln>
        </p:spPr>
        <p:txBody>
          <a:bodyPr bIns="91425" rIns="91425" lIns="91425" tIns="91425" anchor="ctr" anchorCtr="0">
            <a:noAutofit/>
          </a:bodyPr>
          <a:lstStyle/>
          <a:p/>
        </p:txBody>
      </p:sp>
      <p:sp>
        <p:nvSpPr>
          <p:cNvPr id="215" name="Shape 215"/>
          <p:cNvSpPr txBox="1"/>
          <p:nvPr/>
        </p:nvSpPr>
        <p:spPr>
          <a:xfrm>
            <a:off y="2235200" x="2336800"/>
            <a:ext cy="2838674" cx="7620924"/>
          </a:xfrm>
          <a:prstGeom prst="rect">
            <a:avLst/>
          </a:prstGeom>
        </p:spPr>
        <p:txBody>
          <a:bodyPr bIns="38100" rIns="38100" lIns="38100" tIns="38100" anchor="t" anchorCtr="0">
            <a:noAutofit/>
          </a:bodyPr>
          <a:lstStyle/>
          <a:p>
            <a:pPr rtl="0">
              <a:lnSpc>
                <a:spcPct val="100000"/>
              </a:lnSpc>
              <a:buNone/>
            </a:pPr>
            <a:r>
              <a:rPr sz="2000" lang="en-US">
                <a:solidFill>
                  <a:srgbClr val="0E774A"/>
                </a:solidFill>
                <a:latin typeface="arial"/>
                <a:ea typeface="arial"/>
                <a:cs typeface="arial"/>
                <a:sym typeface="arial"/>
              </a:rPr>
              <a:t>www.history.navy.mil/faqs/faq56-1.htm</a:t>
            </a:r>
            <a:r>
              <a:rPr sz="2268" lang="en-US">
                <a:solidFill>
                  <a:srgbClr val="000000"/>
                </a:solidFill>
                <a:latin typeface="Arial"/>
                <a:ea typeface="Arial"/>
                <a:cs typeface="Arial"/>
                <a:sym typeface="Arial"/>
              </a:rPr>
              <a:t>﻿ </a:t>
            </a:r>
          </a:p>
          <a:p>
            <a:r>
              <a:t/>
            </a:r>
          </a:p>
          <a:p>
            <a:pPr rtl="0">
              <a:lnSpc>
                <a:spcPct val="100000"/>
              </a:lnSpc>
              <a:buNone/>
            </a:pPr>
            <a:r>
              <a:rPr sz="2000" lang="en-US">
                <a:solidFill>
                  <a:srgbClr val="0E774A"/>
                </a:solidFill>
                <a:latin typeface="arial"/>
                <a:ea typeface="arial"/>
                <a:cs typeface="arial"/>
                <a:sym typeface="arial"/>
              </a:rPr>
              <a:t>www.sjsu.edu/faculty/watkins/taiping.htm</a:t>
            </a:r>
          </a:p>
          <a:p>
            <a:r>
              <a:t/>
            </a:r>
          </a:p>
          <a:p>
            <a:pPr rtl="0">
              <a:lnSpc>
                <a:spcPct val="100000"/>
              </a:lnSpc>
              <a:buNone/>
            </a:pPr>
            <a:r>
              <a:rPr sz="2000" lang="en-US">
                <a:solidFill>
                  <a:srgbClr val="0E774A"/>
                </a:solidFill>
                <a:latin typeface="arial"/>
                <a:ea typeface="arial"/>
                <a:cs typeface="arial"/>
                <a:sym typeface="arial"/>
              </a:rPr>
              <a:t>britishbattles.homestead.com/eastasia.html</a:t>
            </a:r>
          </a:p>
          <a:p>
            <a:r>
              <a:t/>
            </a:r>
          </a:p>
          <a:p>
            <a:pPr rtl="0">
              <a:lnSpc>
                <a:spcPct val="100000"/>
              </a:lnSpc>
              <a:buNone/>
            </a:pPr>
            <a:r>
              <a:rPr sz="2000" lang="en-US">
                <a:solidFill>
                  <a:srgbClr val="0E774A"/>
                </a:solidFill>
                <a:latin typeface="arial"/>
                <a:ea typeface="arial"/>
                <a:cs typeface="arial"/>
                <a:sym typeface="arial"/>
              </a:rPr>
              <a:t>www.redcoat.me.uk/Rev-War.htm</a:t>
            </a:r>
          </a:p>
          <a:p>
            <a:r>
              <a:t/>
            </a:r>
          </a:p>
          <a:p>
            <a:pPr rtl="0">
              <a:lnSpc>
                <a:spcPct val="100000"/>
              </a:lnSpc>
              <a:buNone/>
            </a:pPr>
            <a:r>
              <a:rPr sz="2000" lang="en-US">
                <a:solidFill>
                  <a:srgbClr val="0E774A"/>
                </a:solidFill>
                <a:latin typeface="arial"/>
                <a:ea typeface="arial"/>
                <a:cs typeface="arial"/>
                <a:sym typeface="arial"/>
              </a:rPr>
              <a:t>scs.student.virginia.edu/~vjil/PDF/48_249-306.pdf</a:t>
            </a:r>
          </a:p>
        </p:txBody>
      </p:sp>
      <p:sp>
        <p:nvSpPr>
          <p:cNvPr id="216" name="Shape 216"/>
          <p:cNvSpPr txBox="1"/>
          <p:nvPr/>
        </p:nvSpPr>
        <p:spPr>
          <a:xfrm>
            <a:off y="6400800" x="1524000"/>
            <a:ext cy="960524" cx="8003125"/>
          </a:xfrm>
          <a:prstGeom prst="rect">
            <a:avLst/>
          </a:prstGeom>
        </p:spPr>
        <p:txBody>
          <a:bodyPr bIns="38100" rIns="38100" lIns="38100" tIns="38100" anchor="t" anchorCtr="0">
            <a:noAutofit/>
          </a:bodyPr>
          <a:lstStyle/>
          <a:p>
            <a:pPr rtl="0">
              <a:lnSpc>
                <a:spcPct val="100000"/>
              </a:lnSpc>
              <a:buNone/>
            </a:pPr>
            <a:r>
              <a:rPr sz="2000" lang="en-US">
                <a:solidFill>
                  <a:srgbClr val="666666"/>
                </a:solidFill>
                <a:latin typeface="Arial"/>
                <a:ea typeface="Arial"/>
                <a:cs typeface="Arial"/>
                <a:sym typeface="Arial"/>
              </a:rPr>
              <a:t>Type [</a:t>
            </a:r>
            <a:r>
              <a:rPr sz="2000" lang="en-US">
                <a:solidFill>
                  <a:srgbClr val="0066CC"/>
                </a:solidFill>
                <a:latin typeface="Arial"/>
                <a:ea typeface="Arial"/>
                <a:cs typeface="Arial"/>
                <a:sym typeface="Arial"/>
              </a:rPr>
              <a:t>walk the plank</a:t>
            </a:r>
            <a:r>
              <a:rPr sz="2000" lang="en-US">
                <a:solidFill>
                  <a:srgbClr val="666666"/>
                </a:solidFill>
                <a:latin typeface="Arial"/>
                <a:ea typeface="Arial"/>
                <a:cs typeface="Arial"/>
                <a:sym typeface="Arial"/>
              </a:rPr>
              <a:t>] into your Google search bar very slowly. What different searches does Google Instant think you are doing while you type?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20" name="Shape 220"/>
        <p:cNvGrpSpPr/>
        <p:nvPr/>
      </p:nvGrpSpPr>
      <p:grpSpPr>
        <a:xfrm>
          <a:off y="0" x="0"/>
          <a:ext cy="0" cx="0"/>
          <a:chOff y="0" x="0"/>
          <a:chExt cy="0" cx="0"/>
        </a:xfrm>
      </p:grpSpPr>
      <p:sp>
        <p:nvSpPr>
          <p:cNvPr id="221" name="Shape 221"/>
          <p:cNvSpPr/>
          <p:nvPr/>
        </p:nvSpPr>
        <p:spPr>
          <a:xfrm>
            <a:off y="3463275" x="1219200"/>
            <a:ext cy="458100" cx="1300425"/>
          </a:xfrm>
          <a:prstGeom prst="rect">
            <a:avLst/>
          </a:prstGeom>
          <a:blipFill>
            <a:blip r:embed="rId4"/>
            <a:stretch>
              <a:fillRect/>
            </a:stretch>
          </a:blipFill>
        </p:spPr>
      </p:sp>
      <p:sp>
        <p:nvSpPr>
          <p:cNvPr id="222" name="Shape 222"/>
          <p:cNvSpPr txBox="1"/>
          <p:nvPr/>
        </p:nvSpPr>
        <p:spPr>
          <a:xfrm>
            <a:off y="3352800" x="3149600"/>
            <a:ext cy="1085375" cx="3778550"/>
          </a:xfrm>
          <a:prstGeom prst="rect">
            <a:avLst/>
          </a:prstGeom>
        </p:spPr>
        <p:txBody>
          <a:bodyPr bIns="38100" rIns="38100" lIns="38100" tIns="38100" anchor="t" anchorCtr="0">
            <a:noAutofit/>
          </a:bodyPr>
          <a:lstStyle/>
          <a:p>
            <a:pPr algn="l" rtl="0">
              <a:lnSpc>
                <a:spcPct val="100000"/>
              </a:lnSpc>
              <a:buNone/>
            </a:pPr>
            <a:r>
              <a:rPr b="1" sz="1600" lang="en-US">
                <a:solidFill>
                  <a:srgbClr val="666666"/>
                </a:solidFill>
                <a:latin typeface="Arial"/>
                <a:ea typeface="Arial"/>
                <a:cs typeface="Arial"/>
                <a:sym typeface="Arial"/>
              </a:rPr>
              <a:t>This lesson was developed by:</a:t>
            </a:r>
          </a:p>
          <a:p>
            <a:pPr algn="l" rtl="0">
              <a:lnSpc>
                <a:spcPct val="100000"/>
              </a:lnSpc>
              <a:buNone/>
            </a:pPr>
            <a:r>
              <a:rPr sz="1600" lang="en-US">
                <a:solidFill>
                  <a:srgbClr val="666666"/>
                </a:solidFill>
                <a:latin typeface="Arial"/>
                <a:ea typeface="Arial"/>
                <a:cs typeface="Arial"/>
                <a:sym typeface="Arial"/>
              </a:rPr>
              <a:t>Tasha Bergson-Michelson</a:t>
            </a:r>
          </a:p>
          <a:p>
            <a:pPr algn="l" rtl="0">
              <a:lnSpc>
                <a:spcPct val="100000"/>
              </a:lnSpc>
              <a:buNone/>
            </a:pPr>
            <a:r>
              <a:rPr sz="1600" lang="en-US">
                <a:solidFill>
                  <a:srgbClr val="666666"/>
                </a:solidFill>
                <a:latin typeface="Arial"/>
                <a:ea typeface="Arial"/>
                <a:cs typeface="Arial"/>
                <a:sym typeface="Arial"/>
              </a:rPr>
              <a:t>Trent Maverick</a:t>
            </a:r>
          </a:p>
          <a:p>
            <a:r>
              <a:t/>
            </a:r>
          </a:p>
        </p:txBody>
      </p:sp>
      <p:sp>
        <p:nvSpPr>
          <p:cNvPr id="223" name="Shape 223"/>
          <p:cNvSpPr txBox="1"/>
          <p:nvPr/>
        </p:nvSpPr>
        <p:spPr>
          <a:xfrm>
            <a:off y="5079975" x="991175"/>
            <a:ext cy="2246799" cx="8253825"/>
          </a:xfrm>
          <a:prstGeom prst="rect">
            <a:avLst/>
          </a:prstGeom>
        </p:spPr>
        <p:txBody>
          <a:bodyPr bIns="38100" rIns="38100" lIns="38100" tIns="38100" anchor="t" anchorCtr="0">
            <a:noAutofit/>
          </a:bodyPr>
          <a:lstStyle/>
          <a:p>
            <a:pPr rtl="0">
              <a:lnSpc>
                <a:spcPct val="100000"/>
              </a:lnSpc>
              <a:buNone/>
            </a:pPr>
            <a:r>
              <a:rPr sz="2000" lang="en-US">
                <a:solidFill>
                  <a:srgbClr val="666666"/>
                </a:solidFill>
                <a:latin typeface="Arial"/>
                <a:ea typeface="Arial"/>
                <a:cs typeface="Arial"/>
                <a:sym typeface="Arial"/>
              </a:rPr>
              <a:t>This lesson is licensed under a Creative Commons Attribution-Share-Alike license. You can change it, transmit it, and show it to other people. Just always give credit to Google.com ("Attribution"), and make sure that any works you make based on these lessons are also under the same Creative Commons Attribution-Share-Alike license ("Share-Alike").</a:t>
            </a:r>
          </a:p>
          <a:p>
            <a:r>
              <a:t/>
            </a:r>
          </a:p>
          <a:p>
            <a:pPr rtl="0">
              <a:lnSpc>
                <a:spcPct val="100000"/>
              </a:lnSpc>
              <a:buNone/>
            </a:pPr>
            <a:r>
              <a:rPr u="sng" sz="1724" lang="en-US">
                <a:solidFill>
                  <a:srgbClr val="0000FF"/>
                </a:solidFill>
                <a:latin typeface="Arial"/>
                <a:ea typeface="Arial"/>
                <a:cs typeface="Arial"/>
                <a:sym typeface="Arial"/>
                <a:hlinkClick r:id="rId5"/>
              </a:rPr>
              <a:t>http://creativecommons.org/licenses/by-sa/3.0/legalcode</a:t>
            </a:r>
            <a:r>
              <a:rPr sz="1990" lang="en-US">
                <a:solidFill>
                  <a:srgbClr val="666666"/>
                </a:solidFill>
                <a:latin typeface="Arial"/>
                <a:ea typeface="Arial"/>
                <a:cs typeface="Arial"/>
                <a:sym typeface="Arial"/>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7" name="Shape 27"/>
        <p:cNvGrpSpPr/>
        <p:nvPr/>
      </p:nvGrpSpPr>
      <p:grpSpPr>
        <a:xfrm>
          <a:off y="0" x="0"/>
          <a:ext cy="0" cx="0"/>
          <a:chOff y="0" x="0"/>
          <a:chExt cy="0" cx="0"/>
        </a:xfrm>
      </p:grpSpPr>
      <p:sp>
        <p:nvSpPr>
          <p:cNvPr id="28" name="Shape 28"/>
          <p:cNvSpPr txBox="1"/>
          <p:nvPr/>
        </p:nvSpPr>
        <p:spPr>
          <a:xfrm>
            <a:off y="3251200" x="2946400"/>
            <a:ext cy="771449" cx="7100024"/>
          </a:xfrm>
          <a:prstGeom prst="rect">
            <a:avLst/>
          </a:prstGeom>
        </p:spPr>
        <p:txBody>
          <a:bodyPr bIns="38100" rIns="38100" lIns="38100" tIns="38100" anchor="t" anchorCtr="0">
            <a:noAutofit/>
          </a:bodyPr>
          <a:lstStyle/>
          <a:p>
            <a:pPr rtl="0">
              <a:lnSpc>
                <a:spcPct val="100000"/>
              </a:lnSpc>
              <a:buNone/>
            </a:pPr>
            <a:r>
              <a:rPr sz="4266" lang="en-US">
                <a:solidFill>
                  <a:srgbClr val="FFFFFF"/>
                </a:solidFill>
                <a:latin typeface="Arial"/>
                <a:ea typeface="Arial"/>
                <a:cs typeface="Arial"/>
                <a:sym typeface="Arial"/>
              </a:rPr>
              <a:t>Make Google Work for You</a:t>
            </a:r>
          </a:p>
        </p:txBody>
      </p:sp>
      <p:sp>
        <p:nvSpPr>
          <p:cNvPr id="29" name="Shape 29"/>
          <p:cNvSpPr txBox="1"/>
          <p:nvPr/>
        </p:nvSpPr>
        <p:spPr>
          <a:xfrm>
            <a:off y="3995050" x="2984025"/>
            <a:ext cy="861800" cx="7007625"/>
          </a:xfrm>
          <a:prstGeom prst="rect">
            <a:avLst/>
          </a:prstGeom>
        </p:spPr>
        <p:txBody>
          <a:bodyPr bIns="38100" rIns="38100" lIns="38100" tIns="38100" anchor="t" anchorCtr="0">
            <a:noAutofit/>
          </a:bodyPr>
          <a:lstStyle/>
          <a:p>
            <a:pPr rtl="0">
              <a:lnSpc>
                <a:spcPct val="100000"/>
              </a:lnSpc>
              <a:buNone/>
            </a:pPr>
            <a:r>
              <a:rPr sz="2666" lang="en-US">
                <a:solidFill>
                  <a:srgbClr val="FFFFFF"/>
                </a:solidFill>
                <a:latin typeface="Arial"/>
                <a:ea typeface="Arial"/>
                <a:cs typeface="Arial"/>
                <a:sym typeface="Arial"/>
              </a:rPr>
              <a:t>Some Basic Facts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y="0" x="0"/>
          <a:ext cy="0" cx="0"/>
          <a:chOff y="0" x="0"/>
          <a:chExt cy="0" cx="0"/>
        </a:xfrm>
      </p:grpSpPr>
      <p:sp>
        <p:nvSpPr>
          <p:cNvPr id="34" name="Shape 34"/>
          <p:cNvSpPr/>
          <p:nvPr/>
        </p:nvSpPr>
        <p:spPr>
          <a:xfrm>
            <a:off y="507975" x="8530150"/>
            <a:ext cy="391574" cx="1121825"/>
          </a:xfrm>
          <a:prstGeom prst="rect">
            <a:avLst/>
          </a:prstGeom>
          <a:blipFill>
            <a:blip r:embed="rId3"/>
            <a:stretch>
              <a:fillRect/>
            </a:stretch>
          </a:blipFill>
        </p:spPr>
      </p:sp>
      <p:sp>
        <p:nvSpPr>
          <p:cNvPr id="35" name="Shape 35"/>
          <p:cNvSpPr/>
          <p:nvPr/>
        </p:nvSpPr>
        <p:spPr>
          <a:xfrm>
            <a:off y="941900" x="508000"/>
            <a:ext cy="10575" cx="9154574"/>
          </a:xfrm>
          <a:prstGeom prst="rect">
            <a:avLst/>
          </a:prstGeom>
          <a:blipFill>
            <a:blip r:embed="rId4"/>
            <a:stretch>
              <a:fillRect/>
            </a:stretch>
          </a:blipFill>
        </p:spPr>
      </p:sp>
      <p:sp>
        <p:nvSpPr>
          <p:cNvPr id="36" name="Shape 36"/>
          <p:cNvSpPr/>
          <p:nvPr/>
        </p:nvSpPr>
        <p:spPr>
          <a:xfrm>
            <a:off y="7239000" x="508000"/>
            <a:ext cy="10575" cx="9154574"/>
          </a:xfrm>
          <a:prstGeom prst="rect">
            <a:avLst/>
          </a:prstGeom>
          <a:blipFill>
            <a:blip r:embed="rId4"/>
            <a:stretch>
              <a:fillRect/>
            </a:stretch>
          </a:blipFill>
        </p:spPr>
      </p:sp>
      <p:sp>
        <p:nvSpPr>
          <p:cNvPr id="37" name="Shape 37"/>
          <p:cNvSpPr txBox="1"/>
          <p:nvPr>
            <p:ph type="title"/>
          </p:nvPr>
        </p:nvSpPr>
        <p:spPr>
          <a:xfrm>
            <a:off y="453300" x="506225"/>
            <a:ext cy="501275" cx="7870825"/>
          </a:xfrm>
          <a:prstGeom prst="rect">
            <a:avLst/>
          </a:prstGeom>
        </p:spPr>
        <p:txBody>
          <a:bodyPr bIns="38100" rIns="38100" lIns="38100" tIns="38100" anchor="t" anchorCtr="0">
            <a:noAutofit/>
          </a:bodyPr>
          <a:lstStyle/>
          <a:p>
            <a:pPr algn="l" rtl="0" marR="0" indent="0" marL="0">
              <a:lnSpc>
                <a:spcPct val="107812"/>
              </a:lnSpc>
              <a:spcBef>
                <a:spcPts val="0"/>
              </a:spcBef>
              <a:spcAft>
                <a:spcPts val="0"/>
              </a:spcAft>
              <a:buNone/>
            </a:pPr>
            <a:r>
              <a:rPr sz="2666" lang="en-US">
                <a:solidFill>
                  <a:srgbClr val="0066CC"/>
                </a:solidFill>
                <a:latin typeface="Arial"/>
                <a:ea typeface="Arial"/>
                <a:cs typeface="Arial"/>
                <a:sym typeface="Arial"/>
              </a:rPr>
              <a:t>Choosing a Link</a:t>
            </a:r>
          </a:p>
        </p:txBody>
      </p:sp>
      <p:sp>
        <p:nvSpPr>
          <p:cNvPr id="38" name="Shape 38"/>
          <p:cNvSpPr/>
          <p:nvPr/>
        </p:nvSpPr>
        <p:spPr>
          <a:xfrm>
            <a:off y="1117600" x="508000"/>
            <a:ext cy="5010849" cx="9144000"/>
          </a:xfrm>
          <a:prstGeom prst="rect">
            <a:avLst/>
          </a:prstGeom>
          <a:blipFill>
            <a:blip r:embed="rId5"/>
            <a:stretch>
              <a:fillRect/>
            </a:stretch>
          </a:blipFill>
        </p:spPr>
      </p:sp>
      <p:sp>
        <p:nvSpPr>
          <p:cNvPr id="39" name="Shape 39"/>
          <p:cNvSpPr/>
          <p:nvPr/>
        </p:nvSpPr>
        <p:spPr>
          <a:xfrm>
            <a:off y="1039513" x="451132"/>
            <a:ext cy="5119523" cx="9304285"/>
          </a:xfrm>
          <a:prstGeom prst="rect">
            <a:avLst/>
          </a:prstGeom>
          <a:noFill/>
          <a:ln w="9525" cap="flat">
            <a:solidFill>
              <a:srgbClr val="CCCCCC"/>
            </a:solidFill>
            <a:prstDash val="solid"/>
            <a:round/>
            <a:headEnd w="med" len="med" type="none"/>
            <a:tailEnd w="med" len="med" type="none"/>
          </a:ln>
        </p:spPr>
        <p:txBody>
          <a:bodyPr bIns="91425" rIns="91425" lIns="91425" tIns="91425" anchor="ctr" anchorCtr="0">
            <a:noAutofit/>
          </a:bodyPr>
          <a:lstStyle/>
          <a:p/>
        </p:txBody>
      </p:sp>
      <p:sp>
        <p:nvSpPr>
          <p:cNvPr id="40" name="Shape 40"/>
          <p:cNvSpPr txBox="1"/>
          <p:nvPr/>
        </p:nvSpPr>
        <p:spPr>
          <a:xfrm>
            <a:off y="6415525" x="3062700"/>
            <a:ext cy="937674" cx="6692600"/>
          </a:xfrm>
          <a:prstGeom prst="rect">
            <a:avLst/>
          </a:prstGeom>
        </p:spPr>
        <p:txBody>
          <a:bodyPr bIns="38100" rIns="38100" lIns="38100" tIns="38100" anchor="t" anchorCtr="0">
            <a:noAutofit/>
          </a:bodyPr>
          <a:lstStyle/>
          <a:p>
            <a:pPr rtl="0">
              <a:lnSpc>
                <a:spcPct val="100000"/>
              </a:lnSpc>
              <a:buNone/>
            </a:pPr>
            <a:r>
              <a:rPr sz="2666" lang="en-US">
                <a:solidFill>
                  <a:srgbClr val="666666"/>
                </a:solidFill>
                <a:latin typeface="Arial"/>
                <a:ea typeface="Arial"/>
                <a:cs typeface="Arial"/>
                <a:sym typeface="Arial"/>
              </a:rPr>
              <a:t>Does it matter which link you chose here?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y="0" x="0"/>
          <a:ext cy="0" cx="0"/>
          <a:chOff y="0" x="0"/>
          <a:chExt cy="0" cx="0"/>
        </a:xfrm>
      </p:grpSpPr>
      <p:sp>
        <p:nvSpPr>
          <p:cNvPr id="45" name="Shape 45"/>
          <p:cNvSpPr/>
          <p:nvPr/>
        </p:nvSpPr>
        <p:spPr>
          <a:xfrm>
            <a:off y="507975" x="8530150"/>
            <a:ext cy="391574" cx="1121825"/>
          </a:xfrm>
          <a:prstGeom prst="rect">
            <a:avLst/>
          </a:prstGeom>
          <a:blipFill>
            <a:blip r:embed="rId3"/>
            <a:stretch>
              <a:fillRect/>
            </a:stretch>
          </a:blipFill>
        </p:spPr>
      </p:sp>
      <p:sp>
        <p:nvSpPr>
          <p:cNvPr id="46" name="Shape 46"/>
          <p:cNvSpPr/>
          <p:nvPr/>
        </p:nvSpPr>
        <p:spPr>
          <a:xfrm>
            <a:off y="941900" x="508000"/>
            <a:ext cy="10575" cx="9154574"/>
          </a:xfrm>
          <a:prstGeom prst="rect">
            <a:avLst/>
          </a:prstGeom>
          <a:blipFill>
            <a:blip r:embed="rId4"/>
            <a:stretch>
              <a:fillRect/>
            </a:stretch>
          </a:blipFill>
        </p:spPr>
      </p:sp>
      <p:sp>
        <p:nvSpPr>
          <p:cNvPr id="47" name="Shape 47"/>
          <p:cNvSpPr/>
          <p:nvPr/>
        </p:nvSpPr>
        <p:spPr>
          <a:xfrm>
            <a:off y="7239000" x="508000"/>
            <a:ext cy="10575" cx="9154574"/>
          </a:xfrm>
          <a:prstGeom prst="rect">
            <a:avLst/>
          </a:prstGeom>
          <a:blipFill>
            <a:blip r:embed="rId4"/>
            <a:stretch>
              <a:fillRect/>
            </a:stretch>
          </a:blipFill>
        </p:spPr>
      </p:sp>
      <p:sp>
        <p:nvSpPr>
          <p:cNvPr id="48" name="Shape 48"/>
          <p:cNvSpPr txBox="1"/>
          <p:nvPr>
            <p:ph type="title"/>
          </p:nvPr>
        </p:nvSpPr>
        <p:spPr>
          <a:xfrm>
            <a:off y="453300" x="506225"/>
            <a:ext cy="501275" cx="7870825"/>
          </a:xfrm>
          <a:prstGeom prst="rect">
            <a:avLst/>
          </a:prstGeom>
        </p:spPr>
        <p:txBody>
          <a:bodyPr bIns="38100" rIns="38100" lIns="38100" tIns="38100" anchor="t" anchorCtr="0">
            <a:noAutofit/>
          </a:bodyPr>
          <a:lstStyle/>
          <a:p>
            <a:pPr algn="l" rtl="0" marR="0" indent="0" marL="0">
              <a:lnSpc>
                <a:spcPct val="107812"/>
              </a:lnSpc>
              <a:spcBef>
                <a:spcPts val="0"/>
              </a:spcBef>
              <a:spcAft>
                <a:spcPts val="0"/>
              </a:spcAft>
              <a:buNone/>
            </a:pPr>
            <a:r>
              <a:rPr sz="2666" lang="en-US">
                <a:solidFill>
                  <a:srgbClr val="0066CC"/>
                </a:solidFill>
                <a:latin typeface="Arial"/>
                <a:ea typeface="Arial"/>
                <a:cs typeface="Arial"/>
                <a:sym typeface="Arial"/>
              </a:rPr>
              <a:t>Link Choice Can Matter</a:t>
            </a:r>
          </a:p>
        </p:txBody>
      </p:sp>
      <p:sp>
        <p:nvSpPr>
          <p:cNvPr id="49" name="Shape 49"/>
          <p:cNvSpPr/>
          <p:nvPr/>
        </p:nvSpPr>
        <p:spPr>
          <a:xfrm>
            <a:off y="1014125" x="303625"/>
            <a:ext cy="5568550" cx="8657949"/>
          </a:xfrm>
          <a:prstGeom prst="rect">
            <a:avLst/>
          </a:prstGeom>
          <a:blipFill>
            <a:blip r:embed="rId5"/>
            <a:stretch>
              <a:fillRect/>
            </a:stretch>
          </a:blipFill>
        </p:spPr>
      </p:sp>
      <p:sp>
        <p:nvSpPr>
          <p:cNvPr id="50" name="Shape 50"/>
          <p:cNvSpPr/>
          <p:nvPr/>
        </p:nvSpPr>
        <p:spPr>
          <a:xfrm>
            <a:off y="955370" x="564053"/>
            <a:ext cy="5571934" cx="8520093"/>
          </a:xfrm>
          <a:prstGeom prst="rect">
            <a:avLst/>
          </a:prstGeom>
          <a:noFill/>
          <a:ln w="9525" cap="flat">
            <a:solidFill>
              <a:srgbClr val="CCCCCC"/>
            </a:solidFill>
            <a:prstDash val="solid"/>
            <a:round/>
            <a:headEnd w="med" len="med" type="none"/>
            <a:tailEnd w="med" len="med" type="none"/>
          </a:ln>
        </p:spPr>
        <p:txBody>
          <a:bodyPr bIns="91425" rIns="91425" lIns="91425" tIns="91425" anchor="ctr" anchorCtr="0">
            <a:noAutofit/>
          </a:bodyPr>
          <a:lstStyle/>
          <a:p/>
        </p:txBody>
      </p:sp>
      <p:sp>
        <p:nvSpPr>
          <p:cNvPr id="51" name="Shape 51"/>
          <p:cNvSpPr txBox="1"/>
          <p:nvPr/>
        </p:nvSpPr>
        <p:spPr>
          <a:xfrm>
            <a:off y="6908775" x="2540000"/>
            <a:ext cy="715150" cx="6743074"/>
          </a:xfrm>
          <a:prstGeom prst="rect">
            <a:avLst/>
          </a:prstGeom>
        </p:spPr>
        <p:txBody>
          <a:bodyPr bIns="38100" rIns="38100" lIns="38100" tIns="38100" anchor="t" anchorCtr="0">
            <a:noAutofit/>
          </a:bodyPr>
          <a:lstStyle/>
          <a:p>
            <a:pPr rtl="0">
              <a:lnSpc>
                <a:spcPct val="100000"/>
              </a:lnSpc>
              <a:buNone/>
            </a:pPr>
            <a:r>
              <a:rPr sz="2666" lang="en-US">
                <a:solidFill>
                  <a:srgbClr val="666666"/>
                </a:solidFill>
                <a:latin typeface="Arial"/>
                <a:ea typeface="Arial"/>
                <a:cs typeface="Arial"/>
                <a:sym typeface="Arial"/>
              </a:rPr>
              <a:t>Would link choice make a difference here?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y="0" x="0"/>
          <a:ext cy="0" cx="0"/>
          <a:chOff y="0" x="0"/>
          <a:chExt cy="0" cx="0"/>
        </a:xfrm>
      </p:grpSpPr>
      <p:sp>
        <p:nvSpPr>
          <p:cNvPr id="56" name="Shape 56"/>
          <p:cNvSpPr/>
          <p:nvPr/>
        </p:nvSpPr>
        <p:spPr>
          <a:xfrm>
            <a:off y="507975" x="8530150"/>
            <a:ext cy="391574" cx="1121825"/>
          </a:xfrm>
          <a:prstGeom prst="rect">
            <a:avLst/>
          </a:prstGeom>
          <a:blipFill>
            <a:blip r:embed="rId3"/>
            <a:stretch>
              <a:fillRect/>
            </a:stretch>
          </a:blipFill>
        </p:spPr>
      </p:sp>
      <p:sp>
        <p:nvSpPr>
          <p:cNvPr id="57" name="Shape 57"/>
          <p:cNvSpPr/>
          <p:nvPr/>
        </p:nvSpPr>
        <p:spPr>
          <a:xfrm>
            <a:off y="941900" x="508000"/>
            <a:ext cy="10575" cx="9154574"/>
          </a:xfrm>
          <a:prstGeom prst="rect">
            <a:avLst/>
          </a:prstGeom>
          <a:blipFill>
            <a:blip r:embed="rId4"/>
            <a:stretch>
              <a:fillRect/>
            </a:stretch>
          </a:blipFill>
        </p:spPr>
      </p:sp>
      <p:sp>
        <p:nvSpPr>
          <p:cNvPr id="58" name="Shape 58"/>
          <p:cNvSpPr/>
          <p:nvPr/>
        </p:nvSpPr>
        <p:spPr>
          <a:xfrm>
            <a:off y="7239000" x="508000"/>
            <a:ext cy="10575" cx="9154574"/>
          </a:xfrm>
          <a:prstGeom prst="rect">
            <a:avLst/>
          </a:prstGeom>
          <a:blipFill>
            <a:blip r:embed="rId4"/>
            <a:stretch>
              <a:fillRect/>
            </a:stretch>
          </a:blipFill>
        </p:spPr>
      </p:sp>
      <p:sp>
        <p:nvSpPr>
          <p:cNvPr id="59" name="Shape 59"/>
          <p:cNvSpPr txBox="1"/>
          <p:nvPr>
            <p:ph type="title"/>
          </p:nvPr>
        </p:nvSpPr>
        <p:spPr>
          <a:xfrm>
            <a:off y="453300" x="506225"/>
            <a:ext cy="501275" cx="7870825"/>
          </a:xfrm>
          <a:prstGeom prst="rect">
            <a:avLst/>
          </a:prstGeom>
        </p:spPr>
        <p:txBody>
          <a:bodyPr bIns="38100" rIns="38100" lIns="38100" tIns="38100" anchor="t" anchorCtr="0">
            <a:noAutofit/>
          </a:bodyPr>
          <a:lstStyle/>
          <a:p>
            <a:pPr algn="l" rtl="0" marR="0" indent="0" marL="0">
              <a:lnSpc>
                <a:spcPct val="107812"/>
              </a:lnSpc>
              <a:spcBef>
                <a:spcPts val="0"/>
              </a:spcBef>
              <a:spcAft>
                <a:spcPts val="0"/>
              </a:spcAft>
              <a:buNone/>
            </a:pPr>
            <a:r>
              <a:rPr sz="2666" lang="en-US">
                <a:solidFill>
                  <a:srgbClr val="0066CC"/>
                </a:solidFill>
                <a:latin typeface="Arial"/>
                <a:ea typeface="Arial"/>
                <a:cs typeface="Arial"/>
                <a:sym typeface="Arial"/>
              </a:rPr>
              <a:t>Give It a Try!</a:t>
            </a:r>
          </a:p>
        </p:txBody>
      </p:sp>
      <p:sp>
        <p:nvSpPr>
          <p:cNvPr id="60" name="Shape 60"/>
          <p:cNvSpPr txBox="1"/>
          <p:nvPr/>
        </p:nvSpPr>
        <p:spPr>
          <a:xfrm>
            <a:off y="2133600" x="2743200"/>
            <a:ext cy="3775350" cx="5046825"/>
          </a:xfrm>
          <a:prstGeom prst="rect">
            <a:avLst/>
          </a:prstGeom>
        </p:spPr>
        <p:txBody>
          <a:bodyPr bIns="38100" rIns="38100" lIns="38100" tIns="38100" anchor="t" anchorCtr="0">
            <a:noAutofit/>
          </a:bodyPr>
          <a:lstStyle/>
          <a:p>
            <a:pPr algn="l" rtl="0" marR="0" indent="0" marL="0">
              <a:lnSpc>
                <a:spcPct val="120138"/>
              </a:lnSpc>
              <a:spcBef>
                <a:spcPts val="0"/>
              </a:spcBef>
              <a:spcAft>
                <a:spcPts val="990"/>
              </a:spcAft>
              <a:buNone/>
            </a:pPr>
            <a:r>
              <a:rPr sz="2000" lang="en-US">
                <a:solidFill>
                  <a:srgbClr val="595959"/>
                </a:solidFill>
                <a:latin typeface="Arial"/>
                <a:ea typeface="Arial"/>
                <a:cs typeface="Arial"/>
                <a:sym typeface="Arial"/>
              </a:rPr>
              <a:t>You are doing your homework on the early days of our country.</a:t>
            </a:r>
          </a:p>
          <a:p>
            <a:r>
              <a:t/>
            </a:r>
          </a:p>
          <a:p>
            <a:pPr algn="l" rtl="0" marR="0" indent="0" marL="0">
              <a:lnSpc>
                <a:spcPct val="120138"/>
              </a:lnSpc>
              <a:spcBef>
                <a:spcPts val="0"/>
              </a:spcBef>
              <a:spcAft>
                <a:spcPts val="990"/>
              </a:spcAft>
              <a:buNone/>
            </a:pPr>
            <a:r>
              <a:rPr sz="2000" lang="en-US">
                <a:solidFill>
                  <a:srgbClr val="595959"/>
                </a:solidFill>
                <a:latin typeface="Arial"/>
                <a:ea typeface="Arial"/>
                <a:cs typeface="Arial"/>
                <a:sym typeface="Arial"/>
              </a:rPr>
              <a:t>Which of these searches find a screen full of pretty helpful results, and where do you have to be more choosy?</a:t>
            </a:r>
          </a:p>
          <a:p>
            <a:r>
              <a:t/>
            </a:r>
          </a:p>
          <a:p>
            <a:pPr algn="l" rtl="0" marR="0" indent="0" marL="0">
              <a:lnSpc>
                <a:spcPct val="120138"/>
              </a:lnSpc>
              <a:spcBef>
                <a:spcPts val="0"/>
              </a:spcBef>
              <a:spcAft>
                <a:spcPts val="990"/>
              </a:spcAft>
              <a:buNone/>
            </a:pPr>
            <a:r>
              <a:rPr sz="2000" lang="en-US">
                <a:solidFill>
                  <a:srgbClr val="595959"/>
                </a:solidFill>
                <a:latin typeface="Arial"/>
                <a:ea typeface="Arial"/>
                <a:cs typeface="Arial"/>
                <a:sym typeface="Arial"/>
              </a:rPr>
              <a:t>[</a:t>
            </a:r>
            <a:r>
              <a:rPr u="sng" sz="2000" lang="en-US">
                <a:solidFill>
                  <a:srgbClr val="0000FF"/>
                </a:solidFill>
                <a:latin typeface="Arial"/>
                <a:ea typeface="Arial"/>
                <a:cs typeface="Arial"/>
                <a:sym typeface="Arial"/>
                <a:hlinkClick r:id="rId5"/>
              </a:rPr>
              <a:t>colonial life</a:t>
            </a:r>
            <a:r>
              <a:rPr sz="2000" lang="en-US">
                <a:solidFill>
                  <a:srgbClr val="595959"/>
                </a:solidFill>
                <a:latin typeface="Arial"/>
                <a:ea typeface="Arial"/>
                <a:cs typeface="Arial"/>
                <a:sym typeface="Arial"/>
              </a:rPr>
              <a:t>]</a:t>
            </a:r>
          </a:p>
          <a:p>
            <a:pPr algn="l" rtl="0" marR="0" indent="0" marL="0">
              <a:lnSpc>
                <a:spcPct val="120138"/>
              </a:lnSpc>
              <a:spcBef>
                <a:spcPts val="0"/>
              </a:spcBef>
              <a:spcAft>
                <a:spcPts val="990"/>
              </a:spcAft>
              <a:buNone/>
            </a:pPr>
            <a:r>
              <a:rPr sz="2000" lang="en-US">
                <a:solidFill>
                  <a:srgbClr val="595959"/>
                </a:solidFill>
                <a:latin typeface="Arial"/>
                <a:ea typeface="Arial"/>
                <a:cs typeface="Arial"/>
                <a:sym typeface="Arial"/>
              </a:rPr>
              <a:t>[</a:t>
            </a:r>
            <a:r>
              <a:rPr u="sng" sz="2000" lang="en-US">
                <a:solidFill>
                  <a:srgbClr val="0000FF"/>
                </a:solidFill>
                <a:latin typeface="Arial"/>
                <a:ea typeface="Arial"/>
                <a:cs typeface="Arial"/>
                <a:sym typeface="Arial"/>
                <a:hlinkClick r:id="rId6"/>
              </a:rPr>
              <a:t>american revolution</a:t>
            </a:r>
            <a:r>
              <a:rPr sz="2000" lang="en-US">
                <a:solidFill>
                  <a:srgbClr val="595959"/>
                </a:solidFill>
                <a:latin typeface="Arial"/>
                <a:ea typeface="Arial"/>
                <a:cs typeface="Arial"/>
                <a:sym typeface="Arial"/>
              </a:rPr>
              <a:t>]</a:t>
            </a:r>
          </a:p>
          <a:p>
            <a:pPr algn="l" rtl="0" marR="0" indent="0" marL="0">
              <a:lnSpc>
                <a:spcPct val="120138"/>
              </a:lnSpc>
              <a:spcBef>
                <a:spcPts val="0"/>
              </a:spcBef>
              <a:spcAft>
                <a:spcPts val="990"/>
              </a:spcAft>
              <a:buNone/>
            </a:pPr>
            <a:r>
              <a:rPr sz="2000" lang="en-US">
                <a:solidFill>
                  <a:srgbClr val="595959"/>
                </a:solidFill>
                <a:latin typeface="Arial"/>
                <a:ea typeface="Arial"/>
                <a:cs typeface="Arial"/>
                <a:sym typeface="Arial"/>
              </a:rPr>
              <a:t>[</a:t>
            </a:r>
            <a:r>
              <a:rPr u="sng" sz="2000" lang="en-US">
                <a:solidFill>
                  <a:srgbClr val="0000FF"/>
                </a:solidFill>
                <a:latin typeface="Arial"/>
                <a:ea typeface="Arial"/>
                <a:cs typeface="Arial"/>
                <a:sym typeface="Arial"/>
                <a:hlinkClick r:id="rId7"/>
              </a:rPr>
              <a:t>treaty of paris</a:t>
            </a:r>
            <a:r>
              <a:rPr sz="2000" lang="en-US">
                <a:solidFill>
                  <a:srgbClr val="595959"/>
                </a:solidFill>
                <a:latin typeface="Arial"/>
                <a:ea typeface="Arial"/>
                <a:cs typeface="Arial"/>
                <a:sym typeface="Arial"/>
              </a:rPr>
              <a: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y="0" x="0"/>
          <a:ext cy="0" cx="0"/>
          <a:chOff y="0" x="0"/>
          <a:chExt cy="0" cx="0"/>
        </a:xfrm>
      </p:grpSpPr>
      <p:sp>
        <p:nvSpPr>
          <p:cNvPr id="65" name="Shape 65"/>
          <p:cNvSpPr/>
          <p:nvPr/>
        </p:nvSpPr>
        <p:spPr>
          <a:xfrm>
            <a:off y="507975" x="8530150"/>
            <a:ext cy="391574" cx="1121825"/>
          </a:xfrm>
          <a:prstGeom prst="rect">
            <a:avLst/>
          </a:prstGeom>
          <a:blipFill>
            <a:blip r:embed="rId3"/>
            <a:stretch>
              <a:fillRect/>
            </a:stretch>
          </a:blipFill>
        </p:spPr>
      </p:sp>
      <p:sp>
        <p:nvSpPr>
          <p:cNvPr id="66" name="Shape 66"/>
          <p:cNvSpPr/>
          <p:nvPr/>
        </p:nvSpPr>
        <p:spPr>
          <a:xfrm>
            <a:off y="941900" x="508000"/>
            <a:ext cy="10575" cx="9154574"/>
          </a:xfrm>
          <a:prstGeom prst="rect">
            <a:avLst/>
          </a:prstGeom>
          <a:blipFill>
            <a:blip r:embed="rId4"/>
            <a:stretch>
              <a:fillRect/>
            </a:stretch>
          </a:blipFill>
        </p:spPr>
      </p:sp>
      <p:sp>
        <p:nvSpPr>
          <p:cNvPr id="67" name="Shape 67"/>
          <p:cNvSpPr/>
          <p:nvPr/>
        </p:nvSpPr>
        <p:spPr>
          <a:xfrm>
            <a:off y="7239000" x="508000"/>
            <a:ext cy="10575" cx="9154574"/>
          </a:xfrm>
          <a:prstGeom prst="rect">
            <a:avLst/>
          </a:prstGeom>
          <a:blipFill>
            <a:blip r:embed="rId4"/>
            <a:stretch>
              <a:fillRect/>
            </a:stretch>
          </a:blipFill>
        </p:spPr>
      </p:sp>
      <p:sp>
        <p:nvSpPr>
          <p:cNvPr id="68" name="Shape 68"/>
          <p:cNvSpPr txBox="1"/>
          <p:nvPr>
            <p:ph type="title"/>
          </p:nvPr>
        </p:nvSpPr>
        <p:spPr>
          <a:xfrm>
            <a:off y="453300" x="506225"/>
            <a:ext cy="501275" cx="7870825"/>
          </a:xfrm>
          <a:prstGeom prst="rect">
            <a:avLst/>
          </a:prstGeom>
        </p:spPr>
        <p:txBody>
          <a:bodyPr bIns="38100" rIns="38100" lIns="38100" tIns="38100" anchor="t" anchorCtr="0">
            <a:noAutofit/>
          </a:bodyPr>
          <a:lstStyle/>
          <a:p>
            <a:pPr algn="l" rtl="0" marR="0" indent="0" marL="0">
              <a:lnSpc>
                <a:spcPct val="107812"/>
              </a:lnSpc>
              <a:spcBef>
                <a:spcPts val="0"/>
              </a:spcBef>
              <a:spcAft>
                <a:spcPts val="0"/>
              </a:spcAft>
              <a:buNone/>
            </a:pPr>
            <a:r>
              <a:rPr sz="2666" lang="en-US">
                <a:solidFill>
                  <a:srgbClr val="0066CC"/>
                </a:solidFill>
                <a:latin typeface="Arial"/>
                <a:ea typeface="Arial"/>
                <a:cs typeface="Arial"/>
                <a:sym typeface="Arial"/>
              </a:rPr>
              <a:t>The Anatomy of a Search Results Page</a:t>
            </a:r>
          </a:p>
        </p:txBody>
      </p:sp>
      <p:sp>
        <p:nvSpPr>
          <p:cNvPr id="69" name="Shape 69"/>
          <p:cNvSpPr/>
          <p:nvPr/>
        </p:nvSpPr>
        <p:spPr>
          <a:xfrm>
            <a:off y="1422375" x="508000"/>
            <a:ext cy="4957024" cx="9144000"/>
          </a:xfrm>
          <a:prstGeom prst="rect">
            <a:avLst/>
          </a:prstGeom>
          <a:blipFill>
            <a:blip r:embed="rId5"/>
            <a:stretch>
              <a:fillRect/>
            </a:stretch>
          </a:blipFill>
        </p:spPr>
      </p:sp>
      <p:sp>
        <p:nvSpPr>
          <p:cNvPr id="70" name="Shape 70"/>
          <p:cNvSpPr/>
          <p:nvPr/>
        </p:nvSpPr>
        <p:spPr>
          <a:xfrm>
            <a:off y="4082849" x="1016000"/>
            <a:ext cy="677325" cx="0"/>
          </a:xfrm>
          <a:prstGeom prst="straightConnector1">
            <a:avLst/>
          </a:prstGeom>
          <a:noFill/>
          <a:ln w="19050" cap="flat">
            <a:solidFill>
              <a:srgbClr val="FF0000"/>
            </a:solidFill>
            <a:prstDash val="solid"/>
            <a:round/>
            <a:headEnd w="lg" len="lg" type="none"/>
            <a:tailEnd w="lg" len="lg" type="triangle"/>
          </a:ln>
        </p:spPr>
      </p:sp>
      <p:sp>
        <p:nvSpPr>
          <p:cNvPr id="71" name="Shape 71"/>
          <p:cNvSpPr/>
          <p:nvPr/>
        </p:nvSpPr>
        <p:spPr>
          <a:xfrm>
            <a:off y="3454374" x="8128000"/>
            <a:ext cy="677325" cx="0"/>
          </a:xfrm>
          <a:prstGeom prst="straightConnector1">
            <a:avLst/>
          </a:prstGeom>
          <a:noFill/>
          <a:ln w="19050" cap="flat">
            <a:solidFill>
              <a:srgbClr val="FF0000"/>
            </a:solidFill>
            <a:prstDash val="solid"/>
            <a:round/>
            <a:headEnd w="lg" len="lg" type="none"/>
            <a:tailEnd w="lg" len="lg" type="triangle"/>
          </a:ln>
        </p:spPr>
      </p:sp>
      <p:sp>
        <p:nvSpPr>
          <p:cNvPr id="72" name="Shape 72"/>
          <p:cNvSpPr/>
          <p:nvPr/>
        </p:nvSpPr>
        <p:spPr>
          <a:xfrm rot="10800000">
            <a:off y="5505250" x="6096000"/>
            <a:ext cy="564439" cx="564439"/>
          </a:xfrm>
          <a:prstGeom prst="straightConnector1">
            <a:avLst/>
          </a:prstGeom>
          <a:noFill/>
          <a:ln w="19050" cap="flat">
            <a:solidFill>
              <a:srgbClr val="FF0000"/>
            </a:solidFill>
            <a:prstDash val="solid"/>
            <a:round/>
            <a:headEnd w="lg" len="lg" type="none"/>
            <a:tailEnd w="lg" len="lg" type="triangle"/>
          </a:ln>
        </p:spPr>
      </p:sp>
      <p:sp>
        <p:nvSpPr>
          <p:cNvPr id="73" name="Shape 73"/>
          <p:cNvSpPr/>
          <p:nvPr/>
        </p:nvSpPr>
        <p:spPr>
          <a:xfrm>
            <a:off y="5175966" x="1422400"/>
            <a:ext cy="0" cx="677325"/>
          </a:xfrm>
          <a:prstGeom prst="straightConnector1">
            <a:avLst/>
          </a:prstGeom>
          <a:noFill/>
          <a:ln w="19050" cap="flat">
            <a:solidFill>
              <a:srgbClr val="FF0000"/>
            </a:solidFill>
            <a:prstDash val="solid"/>
            <a:round/>
            <a:headEnd w="lg" len="lg" type="none"/>
            <a:tailEnd w="lg" len="lg" type="triangle"/>
          </a:ln>
        </p:spPr>
      </p:sp>
      <p:sp>
        <p:nvSpPr>
          <p:cNvPr id="74" name="Shape 74"/>
          <p:cNvSpPr/>
          <p:nvPr/>
        </p:nvSpPr>
        <p:spPr>
          <a:xfrm>
            <a:off y="3691237" x="2176350"/>
            <a:ext cy="807124" cx="463229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p:txBody>
      </p:sp>
      <p:sp>
        <p:nvSpPr>
          <p:cNvPr id="75" name="Shape 75"/>
          <p:cNvSpPr txBox="1"/>
          <p:nvPr/>
        </p:nvSpPr>
        <p:spPr>
          <a:xfrm>
            <a:off y="6807200" x="5080000"/>
            <a:ext cy="634424" cx="4718600"/>
          </a:xfrm>
          <a:prstGeom prst="rect">
            <a:avLst/>
          </a:prstGeom>
        </p:spPr>
        <p:txBody>
          <a:bodyPr bIns="38100" rIns="38100" lIns="38100" tIns="38100" anchor="t" anchorCtr="0">
            <a:noAutofit/>
          </a:bodyPr>
          <a:lstStyle/>
          <a:p>
            <a:pPr rtl="0">
              <a:lnSpc>
                <a:spcPct val="100000"/>
              </a:lnSpc>
              <a:buNone/>
            </a:pPr>
            <a:r>
              <a:rPr sz="2666" lang="en-US">
                <a:solidFill>
                  <a:srgbClr val="666666"/>
                </a:solidFill>
                <a:latin typeface="Arial"/>
                <a:ea typeface="Arial"/>
                <a:cs typeface="Arial"/>
                <a:sym typeface="Arial"/>
              </a:rPr>
              <a:t>What are these parts called?</a:t>
            </a:r>
          </a:p>
        </p:txBody>
      </p:sp>
      <p:sp>
        <p:nvSpPr>
          <p:cNvPr id="76" name="Shape 76"/>
          <p:cNvSpPr/>
          <p:nvPr/>
        </p:nvSpPr>
        <p:spPr>
          <a:xfrm>
            <a:off y="1255332" x="457183"/>
            <a:ext cy="5203035" cx="8937833"/>
          </a:xfrm>
          <a:prstGeom prst="rect">
            <a:avLst/>
          </a:prstGeom>
          <a:noFill/>
          <a:ln w="9525" cap="flat">
            <a:solidFill>
              <a:srgbClr val="CCCCCC"/>
            </a:solidFill>
            <a:prstDash val="solid"/>
            <a:round/>
            <a:headEnd w="med" len="med" type="none"/>
            <a:tailEnd w="med" len="med" type="none"/>
          </a:ln>
        </p:spPr>
        <p:txBody>
          <a:bodyPr bIns="91425" rIns="91425" lIns="91425" tIns="91425" anchor="ctr" anchorCtr="0">
            <a:noAutofit/>
          </a:bodyPr>
          <a:lstStyle/>
          <a:p/>
        </p:txBody>
      </p:sp>
      <p:sp>
        <p:nvSpPr>
          <p:cNvPr id="77" name="Shape 77"/>
          <p:cNvSpPr/>
          <p:nvPr/>
        </p:nvSpPr>
        <p:spPr>
          <a:xfrm>
            <a:off y="6191941" x="1422400"/>
            <a:ext cy="0" cx="677325"/>
          </a:xfrm>
          <a:prstGeom prst="straightConnector1">
            <a:avLst/>
          </a:prstGeom>
          <a:noFill/>
          <a:ln w="19050" cap="flat">
            <a:solidFill>
              <a:srgbClr val="FF0000"/>
            </a:solidFill>
            <a:prstDash val="solid"/>
            <a:round/>
            <a:headEnd w="lg" len="lg" type="none"/>
            <a:tailEnd w="lg" len="lg" type="triangle"/>
          </a:ln>
        </p:spPr>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fade">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1000"/>
                                        <p:tgtEl>
                                          <p:spTgt spid="73"/>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fade">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0"/>
                                        </p:tgtEl>
                                        <p:attrNameLst>
                                          <p:attrName>style.visibility</p:attrName>
                                        </p:attrNameLst>
                                      </p:cBhvr>
                                      <p:to>
                                        <p:strVal val="visible"/>
                                      </p:to>
                                    </p:set>
                                    <p:animEffect transition="in" filter="fade">
                                      <p:cBhvr>
                                        <p:cTn dur="10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sp>
        <p:nvSpPr>
          <p:cNvPr id="82" name="Shape 82"/>
          <p:cNvSpPr/>
          <p:nvPr/>
        </p:nvSpPr>
        <p:spPr>
          <a:xfrm>
            <a:off y="507975" x="8530150"/>
            <a:ext cy="391574" cx="1121825"/>
          </a:xfrm>
          <a:prstGeom prst="rect">
            <a:avLst/>
          </a:prstGeom>
          <a:blipFill>
            <a:blip r:embed="rId3"/>
            <a:stretch>
              <a:fillRect/>
            </a:stretch>
          </a:blipFill>
        </p:spPr>
      </p:sp>
      <p:sp>
        <p:nvSpPr>
          <p:cNvPr id="83" name="Shape 83"/>
          <p:cNvSpPr/>
          <p:nvPr/>
        </p:nvSpPr>
        <p:spPr>
          <a:xfrm>
            <a:off y="941900" x="508000"/>
            <a:ext cy="10575" cx="9154574"/>
          </a:xfrm>
          <a:prstGeom prst="rect">
            <a:avLst/>
          </a:prstGeom>
          <a:blipFill>
            <a:blip r:embed="rId4"/>
            <a:stretch>
              <a:fillRect/>
            </a:stretch>
          </a:blipFill>
        </p:spPr>
      </p:sp>
      <p:sp>
        <p:nvSpPr>
          <p:cNvPr id="84" name="Shape 84"/>
          <p:cNvSpPr/>
          <p:nvPr/>
        </p:nvSpPr>
        <p:spPr>
          <a:xfrm>
            <a:off y="7239000" x="508000"/>
            <a:ext cy="10575" cx="9154574"/>
          </a:xfrm>
          <a:prstGeom prst="rect">
            <a:avLst/>
          </a:prstGeom>
          <a:blipFill>
            <a:blip r:embed="rId4"/>
            <a:stretch>
              <a:fillRect/>
            </a:stretch>
          </a:blipFill>
        </p:spPr>
      </p:sp>
      <p:sp>
        <p:nvSpPr>
          <p:cNvPr id="85" name="Shape 85"/>
          <p:cNvSpPr txBox="1"/>
          <p:nvPr>
            <p:ph type="title"/>
          </p:nvPr>
        </p:nvSpPr>
        <p:spPr>
          <a:xfrm>
            <a:off y="453300" x="506225"/>
            <a:ext cy="501275" cx="7870825"/>
          </a:xfrm>
          <a:prstGeom prst="rect">
            <a:avLst/>
          </a:prstGeom>
        </p:spPr>
        <p:txBody>
          <a:bodyPr bIns="38100" rIns="38100" lIns="38100" tIns="38100" anchor="t" anchorCtr="0">
            <a:noAutofit/>
          </a:bodyPr>
          <a:lstStyle/>
          <a:p>
            <a:pPr algn="l" rtl="0" marR="0" indent="0" marL="0">
              <a:lnSpc>
                <a:spcPct val="107812"/>
              </a:lnSpc>
              <a:spcBef>
                <a:spcPts val="0"/>
              </a:spcBef>
              <a:spcAft>
                <a:spcPts val="0"/>
              </a:spcAft>
              <a:buNone/>
            </a:pPr>
            <a:r>
              <a:rPr sz="2666" lang="en-US">
                <a:solidFill>
                  <a:srgbClr val="0066CC"/>
                </a:solidFill>
                <a:latin typeface="Arial"/>
                <a:ea typeface="Arial"/>
                <a:cs typeface="Arial"/>
                <a:sym typeface="Arial"/>
              </a:rPr>
              <a:t>The Anatomy of a Search Results Page</a:t>
            </a:r>
          </a:p>
        </p:txBody>
      </p:sp>
      <p:sp>
        <p:nvSpPr>
          <p:cNvPr id="86" name="Shape 86"/>
          <p:cNvSpPr/>
          <p:nvPr/>
        </p:nvSpPr>
        <p:spPr>
          <a:xfrm>
            <a:off y="1422375" x="508000"/>
            <a:ext cy="3372050" cx="6538600"/>
          </a:xfrm>
          <a:prstGeom prst="rect">
            <a:avLst/>
          </a:prstGeom>
          <a:blipFill>
            <a:blip r:embed="rId5"/>
            <a:stretch>
              <a:fillRect/>
            </a:stretch>
          </a:blipFill>
        </p:spPr>
      </p:sp>
      <p:sp>
        <p:nvSpPr>
          <p:cNvPr id="87" name="Shape 87"/>
          <p:cNvSpPr/>
          <p:nvPr/>
        </p:nvSpPr>
        <p:spPr>
          <a:xfrm>
            <a:off y="2863649" x="5994400"/>
            <a:ext cy="387025" cx="0"/>
          </a:xfrm>
          <a:prstGeom prst="straightConnector1">
            <a:avLst/>
          </a:prstGeom>
          <a:noFill/>
          <a:ln w="19050" cap="flat">
            <a:solidFill>
              <a:srgbClr val="FF0000"/>
            </a:solidFill>
            <a:prstDash val="solid"/>
            <a:round/>
            <a:headEnd w="lg" len="lg" type="none"/>
            <a:tailEnd w="lg" len="lg" type="triangle"/>
          </a:ln>
        </p:spPr>
      </p:sp>
      <p:sp>
        <p:nvSpPr>
          <p:cNvPr id="88" name="Shape 88"/>
          <p:cNvSpPr/>
          <p:nvPr/>
        </p:nvSpPr>
        <p:spPr>
          <a:xfrm rot="10800000">
            <a:off y="4179450" x="4463600"/>
            <a:ext cy="389268" cx="389268"/>
          </a:xfrm>
          <a:prstGeom prst="straightConnector1">
            <a:avLst/>
          </a:prstGeom>
          <a:noFill/>
          <a:ln w="19050" cap="flat">
            <a:solidFill>
              <a:srgbClr val="FF0000"/>
            </a:solidFill>
            <a:prstDash val="solid"/>
            <a:round/>
            <a:headEnd w="lg" len="lg" type="none"/>
            <a:tailEnd w="lg" len="lg" type="triangle"/>
          </a:ln>
        </p:spPr>
      </p:sp>
      <p:sp>
        <p:nvSpPr>
          <p:cNvPr id="89" name="Shape 89"/>
          <p:cNvSpPr/>
          <p:nvPr/>
        </p:nvSpPr>
        <p:spPr>
          <a:xfrm>
            <a:off y="4004716" x="1219200"/>
            <a:ext cy="0" cx="447025"/>
          </a:xfrm>
          <a:prstGeom prst="straightConnector1">
            <a:avLst/>
          </a:prstGeom>
          <a:noFill/>
          <a:ln w="19050" cap="flat">
            <a:solidFill>
              <a:srgbClr val="FF0000"/>
            </a:solidFill>
            <a:prstDash val="solid"/>
            <a:round/>
            <a:headEnd w="lg" len="lg" type="none"/>
            <a:tailEnd w="lg" len="lg" type="triangle"/>
          </a:ln>
        </p:spPr>
      </p:sp>
      <p:sp>
        <p:nvSpPr>
          <p:cNvPr id="90" name="Shape 90"/>
          <p:cNvSpPr/>
          <p:nvPr/>
        </p:nvSpPr>
        <p:spPr>
          <a:xfrm>
            <a:off y="2954478" x="1638660"/>
            <a:ext cy="572793" cx="3373729"/>
          </a:xfrm>
          <a:prstGeom prst="rect">
            <a:avLst/>
          </a:prstGeom>
          <a:noFill/>
          <a:ln w="19050" cap="flat">
            <a:solidFill>
              <a:srgbClr val="FF0000"/>
            </a:solidFill>
            <a:prstDash val="solid"/>
            <a:round/>
            <a:headEnd w="med" len="med" type="none"/>
            <a:tailEnd w="med" len="med" type="none"/>
          </a:ln>
        </p:spPr>
        <p:txBody>
          <a:bodyPr bIns="91425" rIns="91425" lIns="91425" tIns="91425" anchor="ctr" anchorCtr="0">
            <a:noAutofit/>
          </a:bodyPr>
          <a:lstStyle/>
          <a:p/>
        </p:txBody>
      </p:sp>
      <p:sp>
        <p:nvSpPr>
          <p:cNvPr id="91" name="Shape 91"/>
          <p:cNvSpPr/>
          <p:nvPr/>
        </p:nvSpPr>
        <p:spPr>
          <a:xfrm>
            <a:off y="3168449" x="914400"/>
            <a:ext cy="387025" cx="0"/>
          </a:xfrm>
          <a:prstGeom prst="straightConnector1">
            <a:avLst/>
          </a:prstGeom>
          <a:noFill/>
          <a:ln w="19050" cap="flat">
            <a:solidFill>
              <a:srgbClr val="FF0000"/>
            </a:solidFill>
            <a:prstDash val="solid"/>
            <a:round/>
            <a:headEnd w="lg" len="lg" type="none"/>
            <a:tailEnd w="lg" len="lg" type="triangle"/>
          </a:ln>
        </p:spPr>
      </p:sp>
      <p:sp>
        <p:nvSpPr>
          <p:cNvPr id="92" name="Shape 92"/>
          <p:cNvSpPr txBox="1"/>
          <p:nvPr/>
        </p:nvSpPr>
        <p:spPr>
          <a:xfrm>
            <a:off y="3048000" x="5080000"/>
            <a:ext cy="550549" cx="394950"/>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1</a:t>
            </a:r>
          </a:p>
        </p:txBody>
      </p:sp>
      <p:sp>
        <p:nvSpPr>
          <p:cNvPr id="93" name="Shape 93"/>
          <p:cNvSpPr txBox="1"/>
          <p:nvPr/>
        </p:nvSpPr>
        <p:spPr>
          <a:xfrm>
            <a:off y="3759175" x="914400"/>
            <a:ext cy="562450" cx="439549"/>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2</a:t>
            </a:r>
          </a:p>
        </p:txBody>
      </p:sp>
      <p:sp>
        <p:nvSpPr>
          <p:cNvPr id="94" name="Shape 94"/>
          <p:cNvSpPr txBox="1"/>
          <p:nvPr/>
        </p:nvSpPr>
        <p:spPr>
          <a:xfrm>
            <a:off y="4368775" x="4876800"/>
            <a:ext cy="562450" cx="439549"/>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3</a:t>
            </a:r>
          </a:p>
        </p:txBody>
      </p:sp>
      <p:sp>
        <p:nvSpPr>
          <p:cNvPr id="95" name="Shape 95"/>
          <p:cNvSpPr txBox="1"/>
          <p:nvPr/>
        </p:nvSpPr>
        <p:spPr>
          <a:xfrm>
            <a:off y="4470400" x="812800"/>
            <a:ext cy="661125" cx="540399"/>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4</a:t>
            </a:r>
          </a:p>
        </p:txBody>
      </p:sp>
      <p:sp>
        <p:nvSpPr>
          <p:cNvPr id="96" name="Shape 96"/>
          <p:cNvSpPr txBox="1"/>
          <p:nvPr/>
        </p:nvSpPr>
        <p:spPr>
          <a:xfrm>
            <a:off y="3251200" x="5892800"/>
            <a:ext cy="562450" cx="641275"/>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5</a:t>
            </a:r>
          </a:p>
        </p:txBody>
      </p:sp>
      <p:sp>
        <p:nvSpPr>
          <p:cNvPr id="97" name="Shape 97"/>
          <p:cNvSpPr txBox="1"/>
          <p:nvPr/>
        </p:nvSpPr>
        <p:spPr>
          <a:xfrm>
            <a:off y="3251200" x="609600"/>
            <a:ext cy="661125" cx="439549"/>
          </a:xfrm>
          <a:prstGeom prst="rect">
            <a:avLst/>
          </a:prstGeom>
        </p:spPr>
        <p:txBody>
          <a:bodyPr bIns="38100" rIns="38100" lIns="38100" tIns="38100" anchor="t" anchorCtr="0">
            <a:noAutofit/>
          </a:bodyPr>
          <a:lstStyle/>
          <a:p>
            <a:pPr rtl="0">
              <a:lnSpc>
                <a:spcPct val="100000"/>
              </a:lnSpc>
              <a:buNone/>
            </a:pPr>
            <a:r>
              <a:rPr sz="2666" lang="en-US">
                <a:solidFill>
                  <a:srgbClr val="FF0000"/>
                </a:solidFill>
                <a:latin typeface="Arial"/>
                <a:ea typeface="Arial"/>
                <a:cs typeface="Arial"/>
                <a:sym typeface="Arial"/>
              </a:rPr>
              <a:t>6</a:t>
            </a:r>
          </a:p>
        </p:txBody>
      </p:sp>
      <p:sp>
        <p:nvSpPr>
          <p:cNvPr id="98" name="Shape 98"/>
          <p:cNvSpPr/>
          <p:nvPr/>
        </p:nvSpPr>
        <p:spPr>
          <a:xfrm>
            <a:off y="4715941" x="1117600"/>
            <a:ext cy="0" cx="447025"/>
          </a:xfrm>
          <a:prstGeom prst="straightConnector1">
            <a:avLst/>
          </a:prstGeom>
          <a:noFill/>
          <a:ln w="19050" cap="flat">
            <a:solidFill>
              <a:srgbClr val="FF0000"/>
            </a:solidFill>
            <a:prstDash val="solid"/>
            <a:round/>
            <a:headEnd w="lg" len="lg" type="none"/>
            <a:tailEnd w="lg" len="lg" type="triangle"/>
          </a:ln>
        </p:spPr>
      </p:sp>
      <p:sp>
        <p:nvSpPr>
          <p:cNvPr id="99" name="Shape 99"/>
          <p:cNvSpPr/>
          <p:nvPr/>
        </p:nvSpPr>
        <p:spPr>
          <a:xfrm>
            <a:off y="1360150" x="485070"/>
            <a:ext cy="3897599" cx="6533858"/>
          </a:xfrm>
          <a:prstGeom prst="rect">
            <a:avLst/>
          </a:prstGeom>
          <a:noFill/>
          <a:ln w="9525" cap="flat">
            <a:solidFill>
              <a:srgbClr val="CCCCCC"/>
            </a:solidFill>
            <a:prstDash val="solid"/>
            <a:round/>
            <a:headEnd w="med" len="med" type="none"/>
            <a:tailEnd w="med" len="med" type="none"/>
          </a:ln>
        </p:spPr>
        <p:txBody>
          <a:bodyPr bIns="91425" rIns="91425" lIns="91425" tIns="91425" anchor="ctr" anchorCtr="0">
            <a:noAutofit/>
          </a:bodyPr>
          <a:lstStyle/>
          <a:p/>
        </p:txBody>
      </p:sp>
      <p:sp>
        <p:nvSpPr>
          <p:cNvPr id="100" name="Shape 100"/>
          <p:cNvSpPr/>
          <p:nvPr/>
        </p:nvSpPr>
        <p:spPr>
          <a:xfrm>
            <a:off y="3962400" x="6299200"/>
            <a:ext cy="1580424" cx="1015999"/>
          </a:xfrm>
          <a:prstGeom prst="rect">
            <a:avLst/>
          </a:prstGeom>
          <a:solidFill>
            <a:srgbClr val="FFFFFF"/>
          </a:solidFill>
          <a:ln>
            <a:noFill/>
          </a:ln>
        </p:spPr>
        <p:txBody>
          <a:bodyPr bIns="91425" rIns="91425" lIns="91425" tIns="91425" anchor="ctr" anchorCtr="0">
            <a:noAutofit/>
          </a:bodyPr>
          <a:lstStyle/>
          <a:p/>
        </p:txBody>
      </p:sp>
      <p:sp>
        <p:nvSpPr>
          <p:cNvPr id="101" name="Shape 101"/>
          <p:cNvSpPr txBox="1"/>
          <p:nvPr/>
        </p:nvSpPr>
        <p:spPr>
          <a:xfrm>
            <a:off y="4082850" x="6400800"/>
            <a:ext cy="2971649" cx="3566000"/>
          </a:xfrm>
          <a:prstGeom prst="rect">
            <a:avLst/>
          </a:prstGeom>
        </p:spPr>
        <p:txBody>
          <a:bodyPr bIns="38100" rIns="38100" lIns="38100" tIns="38100" anchor="t" anchorCtr="0">
            <a:noAutofit/>
          </a:bodyPr>
          <a:lstStyle/>
          <a:p>
            <a:pPr rtl="0">
              <a:lnSpc>
                <a:spcPct val="100000"/>
              </a:lnSpc>
              <a:buNone/>
            </a:pPr>
            <a:r>
              <a:rPr sz="2666" lang="en-US">
                <a:solidFill>
                  <a:srgbClr val="666666"/>
                </a:solidFill>
                <a:latin typeface="Arial"/>
                <a:ea typeface="Arial"/>
                <a:cs typeface="Arial"/>
                <a:sym typeface="Arial"/>
              </a:rPr>
              <a:t>1. Search Result</a:t>
            </a:r>
          </a:p>
          <a:p>
            <a:pPr rtl="0">
              <a:lnSpc>
                <a:spcPct val="100000"/>
              </a:lnSpc>
              <a:buNone/>
            </a:pPr>
            <a:r>
              <a:rPr sz="2666" lang="en-US">
                <a:solidFill>
                  <a:srgbClr val="666666"/>
                </a:solidFill>
                <a:latin typeface="Arial"/>
                <a:ea typeface="Arial"/>
                <a:cs typeface="Arial"/>
                <a:sym typeface="Arial"/>
              </a:rPr>
              <a:t>2. Title</a:t>
            </a:r>
          </a:p>
          <a:p>
            <a:pPr rtl="0">
              <a:lnSpc>
                <a:spcPct val="100000"/>
              </a:lnSpc>
              <a:buNone/>
            </a:pPr>
            <a:r>
              <a:rPr sz="2666" lang="en-US">
                <a:solidFill>
                  <a:srgbClr val="666666"/>
                </a:solidFill>
                <a:latin typeface="Arial"/>
                <a:ea typeface="Arial"/>
                <a:cs typeface="Arial"/>
                <a:sym typeface="Arial"/>
              </a:rPr>
              <a:t>3. Snippet</a:t>
            </a:r>
          </a:p>
          <a:p>
            <a:pPr rtl="0">
              <a:lnSpc>
                <a:spcPct val="100000"/>
              </a:lnSpc>
              <a:buNone/>
            </a:pPr>
            <a:r>
              <a:rPr sz="2666" lang="en-US">
                <a:solidFill>
                  <a:srgbClr val="666666"/>
                </a:solidFill>
                <a:latin typeface="Arial"/>
                <a:ea typeface="Arial"/>
                <a:cs typeface="Arial"/>
                <a:sym typeface="Arial"/>
              </a:rPr>
              <a:t>4. Web Address</a:t>
            </a:r>
          </a:p>
          <a:p>
            <a:pPr rtl="0">
              <a:lnSpc>
                <a:spcPct val="100000"/>
              </a:lnSpc>
              <a:buNone/>
            </a:pPr>
            <a:r>
              <a:rPr sz="2666" lang="en-US">
                <a:solidFill>
                  <a:srgbClr val="666666"/>
                </a:solidFill>
                <a:latin typeface="Arial"/>
                <a:ea typeface="Arial"/>
                <a:cs typeface="Arial"/>
                <a:sym typeface="Arial"/>
              </a:rPr>
              <a:t>5. Sponsored Link (Ad)</a:t>
            </a:r>
          </a:p>
          <a:p>
            <a:pPr rtl="0">
              <a:lnSpc>
                <a:spcPct val="100000"/>
              </a:lnSpc>
              <a:buNone/>
            </a:pPr>
            <a:r>
              <a:rPr sz="2666" lang="en-US">
                <a:solidFill>
                  <a:srgbClr val="666666"/>
                </a:solidFill>
                <a:latin typeface="Arial"/>
                <a:ea typeface="Arial"/>
                <a:cs typeface="Arial"/>
                <a:sym typeface="Arial"/>
              </a:rPr>
              <a:t>6. Left Panel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y="0" x="0"/>
          <a:ext cy="0" cx="0"/>
          <a:chOff y="0" x="0"/>
          <a:chExt cy="0" cx="0"/>
        </a:xfrm>
      </p:grpSpPr>
      <p:sp>
        <p:nvSpPr>
          <p:cNvPr id="106" name="Shape 106"/>
          <p:cNvSpPr/>
          <p:nvPr/>
        </p:nvSpPr>
        <p:spPr>
          <a:xfrm>
            <a:off y="507975" x="8530150"/>
            <a:ext cy="391574" cx="1121825"/>
          </a:xfrm>
          <a:prstGeom prst="rect">
            <a:avLst/>
          </a:prstGeom>
          <a:blipFill>
            <a:blip r:embed="rId3"/>
            <a:stretch>
              <a:fillRect/>
            </a:stretch>
          </a:blipFill>
        </p:spPr>
      </p:sp>
      <p:sp>
        <p:nvSpPr>
          <p:cNvPr id="107" name="Shape 107"/>
          <p:cNvSpPr/>
          <p:nvPr/>
        </p:nvSpPr>
        <p:spPr>
          <a:xfrm>
            <a:off y="941900" x="508000"/>
            <a:ext cy="10575" cx="9154574"/>
          </a:xfrm>
          <a:prstGeom prst="rect">
            <a:avLst/>
          </a:prstGeom>
          <a:blipFill>
            <a:blip r:embed="rId4"/>
            <a:stretch>
              <a:fillRect/>
            </a:stretch>
          </a:blipFill>
        </p:spPr>
      </p:sp>
      <p:sp>
        <p:nvSpPr>
          <p:cNvPr id="108" name="Shape 108"/>
          <p:cNvSpPr/>
          <p:nvPr/>
        </p:nvSpPr>
        <p:spPr>
          <a:xfrm>
            <a:off y="7239000" x="508000"/>
            <a:ext cy="10575" cx="9154574"/>
          </a:xfrm>
          <a:prstGeom prst="rect">
            <a:avLst/>
          </a:prstGeom>
          <a:blipFill>
            <a:blip r:embed="rId4"/>
            <a:stretch>
              <a:fillRect/>
            </a:stretch>
          </a:blipFill>
        </p:spPr>
      </p:sp>
      <p:sp>
        <p:nvSpPr>
          <p:cNvPr id="109" name="Shape 109"/>
          <p:cNvSpPr txBox="1"/>
          <p:nvPr>
            <p:ph type="title"/>
          </p:nvPr>
        </p:nvSpPr>
        <p:spPr>
          <a:xfrm>
            <a:off y="453300" x="506225"/>
            <a:ext cy="501275" cx="7870825"/>
          </a:xfrm>
          <a:prstGeom prst="rect">
            <a:avLst/>
          </a:prstGeom>
        </p:spPr>
        <p:txBody>
          <a:bodyPr bIns="38100" rIns="38100" lIns="38100" tIns="38100" anchor="t" anchorCtr="0">
            <a:noAutofit/>
          </a:bodyPr>
          <a:lstStyle/>
          <a:p>
            <a:pPr algn="l" rtl="0" marR="0" indent="0" marL="0">
              <a:lnSpc>
                <a:spcPct val="107812"/>
              </a:lnSpc>
              <a:spcBef>
                <a:spcPts val="0"/>
              </a:spcBef>
              <a:spcAft>
                <a:spcPts val="0"/>
              </a:spcAft>
              <a:buNone/>
            </a:pPr>
            <a:r>
              <a:rPr sz="2666" lang="en-US">
                <a:solidFill>
                  <a:srgbClr val="0066CC"/>
                </a:solidFill>
                <a:latin typeface="Arial"/>
                <a:ea typeface="Arial"/>
                <a:cs typeface="Arial"/>
                <a:sym typeface="Arial"/>
              </a:rPr>
              <a:t>Ranking Results</a:t>
            </a:r>
          </a:p>
        </p:txBody>
      </p:sp>
      <p:sp>
        <p:nvSpPr>
          <p:cNvPr id="110" name="Shape 110"/>
          <p:cNvSpPr/>
          <p:nvPr/>
        </p:nvSpPr>
        <p:spPr>
          <a:xfrm>
            <a:off y="1403850" x="508000"/>
            <a:ext cy="4812275" cx="9143999"/>
          </a:xfrm>
          <a:prstGeom prst="rect">
            <a:avLst/>
          </a:prstGeom>
          <a:blipFill>
            <a:blip r:embed="rId5"/>
            <a:stretch>
              <a:fillRect/>
            </a:stretch>
          </a:blipFill>
        </p:spPr>
      </p:sp>
      <p:sp>
        <p:nvSpPr>
          <p:cNvPr id="111" name="Shape 111"/>
          <p:cNvSpPr txBox="1"/>
          <p:nvPr/>
        </p:nvSpPr>
        <p:spPr>
          <a:xfrm>
            <a:off y="6502400" x="2336800"/>
            <a:ext cy="839649" cx="7387500"/>
          </a:xfrm>
          <a:prstGeom prst="rect">
            <a:avLst/>
          </a:prstGeom>
        </p:spPr>
        <p:txBody>
          <a:bodyPr bIns="38100" rIns="38100" lIns="38100" tIns="38100" anchor="t" anchorCtr="0">
            <a:noAutofit/>
          </a:bodyPr>
          <a:lstStyle/>
          <a:p>
            <a:pPr rtl="0">
              <a:lnSpc>
                <a:spcPct val="100000"/>
              </a:lnSpc>
              <a:buNone/>
            </a:pPr>
            <a:r>
              <a:rPr sz="2666" lang="en-US">
                <a:solidFill>
                  <a:srgbClr val="666666"/>
                </a:solidFill>
                <a:latin typeface="Arial"/>
                <a:ea typeface="Arial"/>
                <a:cs typeface="Arial"/>
                <a:sym typeface="Arial"/>
              </a:rPr>
              <a:t>How does Google's understanding of what I want affect the order of my search results?</a:t>
            </a:r>
          </a:p>
        </p:txBody>
      </p:sp>
      <p:sp>
        <p:nvSpPr>
          <p:cNvPr id="112" name="Shape 112"/>
          <p:cNvSpPr/>
          <p:nvPr/>
        </p:nvSpPr>
        <p:spPr>
          <a:xfrm>
            <a:off y="1295973" x="556098"/>
            <a:ext cy="4913527" cx="9234927"/>
          </a:xfrm>
          <a:prstGeom prst="rect">
            <a:avLst/>
          </a:prstGeom>
          <a:noFill/>
          <a:ln w="9525" cap="flat">
            <a:solidFill>
              <a:srgbClr val="CCCCCC"/>
            </a:solidFill>
            <a:prstDash val="solid"/>
            <a:round/>
            <a:headEnd w="med" len="med" type="none"/>
            <a:tailEnd w="med" len="med" type="none"/>
          </a:ln>
        </p:spPr>
        <p:txBody>
          <a:bodyPr bIns="91425" rIns="91425" lIns="91425" tIns="91425" anchor="ctr" anchorCtr="0">
            <a:noAutofit/>
          </a:bodyPr>
          <a:lstStyle/>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6" name="Shape 116"/>
        <p:cNvGrpSpPr/>
        <p:nvPr/>
      </p:nvGrpSpPr>
      <p:grpSpPr>
        <a:xfrm>
          <a:off y="0" x="0"/>
          <a:ext cy="0" cx="0"/>
          <a:chOff y="0" x="0"/>
          <a:chExt cy="0" cx="0"/>
        </a:xfrm>
      </p:grpSpPr>
      <p:sp>
        <p:nvSpPr>
          <p:cNvPr id="117" name="Shape 117"/>
          <p:cNvSpPr txBox="1"/>
          <p:nvPr/>
        </p:nvSpPr>
        <p:spPr>
          <a:xfrm>
            <a:off y="3405650" x="2936125"/>
            <a:ext cy="747824" cx="7100024"/>
          </a:xfrm>
          <a:prstGeom prst="rect">
            <a:avLst/>
          </a:prstGeom>
        </p:spPr>
        <p:txBody>
          <a:bodyPr bIns="38100" rIns="38100" lIns="38100" tIns="38100" anchor="t" anchorCtr="0">
            <a:noAutofit/>
          </a:bodyPr>
          <a:lstStyle/>
          <a:p>
            <a:pPr rtl="0">
              <a:lnSpc>
                <a:spcPct val="100000"/>
              </a:lnSpc>
              <a:buNone/>
            </a:pPr>
            <a:r>
              <a:rPr sz="3900" lang="en-US">
                <a:solidFill>
                  <a:srgbClr val="FFFFFF"/>
                </a:solidFill>
                <a:latin typeface="Arial"/>
                <a:ea typeface="Arial"/>
                <a:cs typeface="Arial"/>
                <a:sym typeface="Arial"/>
              </a:rPr>
              <a:t>Predicting the Best Source</a:t>
            </a:r>
          </a:p>
        </p:txBody>
      </p:sp>
      <p:sp>
        <p:nvSpPr>
          <p:cNvPr id="118" name="Shape 118"/>
          <p:cNvSpPr txBox="1"/>
          <p:nvPr/>
        </p:nvSpPr>
        <p:spPr>
          <a:xfrm>
            <a:off y="3995050" x="2984025"/>
            <a:ext cy="861800" cx="7007625"/>
          </a:xfrm>
          <a:prstGeom prst="rect">
            <a:avLst/>
          </a:prstGeom>
        </p:spPr>
        <p:txBody>
          <a:bodyPr bIns="38100" rIns="38100" lIns="38100" tIns="38100" anchor="t" anchorCtr="0">
            <a:noAutofit/>
          </a:bodyPr>
          <a:lstStyle/>
          <a:p>
            <a:pPr rtl="0">
              <a:lnSpc>
                <a:spcPct val="100000"/>
              </a:lnSpc>
              <a:buNone/>
            </a:pPr>
            <a:r>
              <a:rPr sz="2666" lang="en-US">
                <a:solidFill>
                  <a:srgbClr val="FFFFFF"/>
                </a:solidFill>
                <a:latin typeface="Arial"/>
                <a:ea typeface="Arial"/>
                <a:cs typeface="Arial"/>
                <a:sym typeface="Arial"/>
              </a:rPr>
              <a:t>Tips for Finding What You Want</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